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1"/>
  </p:notesMasterIdLst>
  <p:handoutMasterIdLst>
    <p:handoutMasterId r:id="rId32"/>
  </p:handoutMasterIdLst>
  <p:sldIdLst>
    <p:sldId id="282" r:id="rId2"/>
    <p:sldId id="283" r:id="rId3"/>
    <p:sldId id="290" r:id="rId4"/>
    <p:sldId id="288" r:id="rId5"/>
    <p:sldId id="299" r:id="rId6"/>
    <p:sldId id="289" r:id="rId7"/>
    <p:sldId id="318" r:id="rId8"/>
    <p:sldId id="298" r:id="rId9"/>
    <p:sldId id="319" r:id="rId10"/>
    <p:sldId id="292" r:id="rId11"/>
    <p:sldId id="302" r:id="rId12"/>
    <p:sldId id="320" r:id="rId13"/>
    <p:sldId id="321" r:id="rId14"/>
    <p:sldId id="322" r:id="rId15"/>
    <p:sldId id="326" r:id="rId16"/>
    <p:sldId id="294" r:id="rId17"/>
    <p:sldId id="317" r:id="rId18"/>
    <p:sldId id="328" r:id="rId19"/>
    <p:sldId id="329" r:id="rId20"/>
    <p:sldId id="330" r:id="rId21"/>
    <p:sldId id="331" r:id="rId22"/>
    <p:sldId id="332" r:id="rId23"/>
    <p:sldId id="333" r:id="rId24"/>
    <p:sldId id="334" r:id="rId25"/>
    <p:sldId id="315" r:id="rId26"/>
    <p:sldId id="336" r:id="rId27"/>
    <p:sldId id="335" r:id="rId28"/>
    <p:sldId id="316" r:id="rId29"/>
    <p:sldId id="287"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8D6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20" autoAdjust="0"/>
    <p:restoredTop sz="82209" autoAdjust="0"/>
  </p:normalViewPr>
  <p:slideViewPr>
    <p:cSldViewPr snapToGrid="0" snapToObjects="1">
      <p:cViewPr>
        <p:scale>
          <a:sx n="185" d="100"/>
          <a:sy n="185" d="100"/>
        </p:scale>
        <p:origin x="896" y="144"/>
      </p:cViewPr>
      <p:guideLst/>
    </p:cSldViewPr>
  </p:slideViewPr>
  <p:notesTextViewPr>
    <p:cViewPr>
      <p:scale>
        <a:sx n="1" d="1"/>
        <a:sy n="1" d="1"/>
      </p:scale>
      <p:origin x="0" y="0"/>
    </p:cViewPr>
  </p:notesTextViewPr>
  <p:notesViewPr>
    <p:cSldViewPr snapToGrid="0" snapToObjects="1">
      <p:cViewPr varScale="1">
        <p:scale>
          <a:sx n="164" d="100"/>
          <a:sy n="164" d="100"/>
        </p:scale>
        <p:origin x="50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79C045-4FD9-694E-B7E7-B5FEE0325C65}" type="datetime1">
              <a:rPr lang="ko-KR" altLang="en-US" smtClean="0"/>
              <a:t>2023. 2. 22.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7A7AC-10B3-FE4A-BA48-6086A54D9FE6}" type="datetime1">
              <a:rPr lang="ko-KR" altLang="en-US" smtClean="0"/>
              <a:t>2023. 2. 22.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Hello, I’m </a:t>
            </a:r>
            <a:r>
              <a:rPr kumimoji="1" lang="en-US" altLang="ko-Kore-KR" dirty="0" err="1"/>
              <a:t>byeonghwi</a:t>
            </a:r>
            <a:r>
              <a:rPr kumimoji="1" lang="en-US" altLang="ko-Kore-KR" dirty="0"/>
              <a:t> from the team Beer per day.</a:t>
            </a:r>
          </a:p>
          <a:p>
            <a:r>
              <a:rPr kumimoji="1" lang="en-US" altLang="ko-Kore-KR" dirty="0"/>
              <a:t>Today I’ll talk about the prediction based autopilot interface / for drone to object chasing / using historical TSPI Data</a:t>
            </a:r>
            <a:endParaRPr kumimoji="1" lang="ko-Kore-KR" altLang="en-US" dirty="0"/>
          </a:p>
        </p:txBody>
      </p:sp>
      <p:sp>
        <p:nvSpPr>
          <p:cNvPr id="4" name="날짜 개체 틀 3"/>
          <p:cNvSpPr>
            <a:spLocks noGrp="1"/>
          </p:cNvSpPr>
          <p:nvPr>
            <p:ph type="dt" idx="1"/>
          </p:nvPr>
        </p:nvSpPr>
        <p:spPr/>
        <p:txBody>
          <a:bodyPr/>
          <a:lstStyle/>
          <a:p>
            <a:fld id="{2F57A7AC-10B3-FE4A-BA48-6086A54D9FE6}"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1091573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Next is Methodology part.</a:t>
            </a:r>
            <a:endParaRPr kumimoji="1" lang="ko-Kore-KR" altLang="en-US" dirty="0"/>
          </a:p>
        </p:txBody>
      </p:sp>
      <p:sp>
        <p:nvSpPr>
          <p:cNvPr id="4" name="날짜 개체 틀 3"/>
          <p:cNvSpPr>
            <a:spLocks noGrp="1"/>
          </p:cNvSpPr>
          <p:nvPr>
            <p:ph type="dt" idx="1"/>
          </p:nvPr>
        </p:nvSpPr>
        <p:spPr/>
        <p:txBody>
          <a:bodyPr/>
          <a:lstStyle/>
          <a:p>
            <a:fld id="{2F57A7AC-10B3-FE4A-BA48-6086A54D9FE6}"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377083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 will explain the Flow chart in our presentation simply.</a:t>
            </a:r>
          </a:p>
          <a:p>
            <a:endParaRPr lang="en-US" altLang="ko-KR" dirty="0"/>
          </a:p>
          <a:p>
            <a:r>
              <a:rPr lang="en-US" altLang="ko-KR" dirty="0"/>
              <a:t>when the radar detects the object, it get the coordinates of object and send this data to computational device.</a:t>
            </a:r>
          </a:p>
          <a:p>
            <a:r>
              <a:rPr lang="en-US" altLang="ko-KR" dirty="0"/>
              <a:t>next, the device preprocess the data and apply the Machine Learning model to data.</a:t>
            </a:r>
          </a:p>
          <a:p>
            <a:endParaRPr lang="en-US" altLang="ko-KR" dirty="0"/>
          </a:p>
          <a:p>
            <a:r>
              <a:rPr lang="en-US" altLang="ko-KR" dirty="0"/>
              <a:t>the result of predication is transmitted to our drone.</a:t>
            </a:r>
          </a:p>
          <a:p>
            <a:endParaRPr lang="en-US" altLang="ko-KR" dirty="0"/>
          </a:p>
          <a:p>
            <a:r>
              <a:rPr lang="en-US" altLang="ko-KR" dirty="0"/>
              <a:t>the number 1 and 4 are most important parts in this process.</a:t>
            </a:r>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397626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is Detecting System</a:t>
            </a:r>
          </a:p>
          <a:p>
            <a:r>
              <a:rPr lang="en-US" altLang="ko-KR" dirty="0"/>
              <a:t>The typical detecting Systems are radar and Lidar.</a:t>
            </a:r>
          </a:p>
          <a:p>
            <a:endParaRPr lang="en-US" altLang="ko-KR" dirty="0"/>
          </a:p>
          <a:p>
            <a:r>
              <a:rPr lang="en-US" altLang="ko-KR" dirty="0"/>
              <a:t>they get the distance and angle from object.</a:t>
            </a:r>
          </a:p>
          <a:p>
            <a:r>
              <a:rPr lang="en-US" altLang="ko-KR" dirty="0"/>
              <a:t>the radar uses the radio signal and lidar uses the light.</a:t>
            </a:r>
          </a:p>
          <a:p>
            <a:endParaRPr lang="en-US" altLang="ko-KR" dirty="0"/>
          </a:p>
          <a:p>
            <a:r>
              <a:rPr lang="en-US" altLang="ko-KR" dirty="0"/>
              <a:t>But result is relative coordinates, so we have to convert this.</a:t>
            </a:r>
          </a:p>
          <a:p>
            <a:endParaRPr lang="en-US" altLang="ko-KR" dirty="0"/>
          </a:p>
          <a:p>
            <a:r>
              <a:rPr lang="en-US" altLang="ko-KR" dirty="0"/>
              <a:t>the equation 1 shows the converting process with the radar absolute position, distance and angle.</a:t>
            </a:r>
            <a:endParaRPr lang="ko-KR" altLang="en-US" dirty="0"/>
          </a:p>
        </p:txBody>
      </p:sp>
      <p:sp>
        <p:nvSpPr>
          <p:cNvPr id="4" name="날짜 개체 틀 3"/>
          <p:cNvSpPr>
            <a:spLocks noGrp="1"/>
          </p:cNvSpPr>
          <p:nvPr>
            <p:ph type="dt" idx="1"/>
          </p:nvPr>
        </p:nvSpPr>
        <p:spPr/>
        <p:txBody>
          <a:bodyPr/>
          <a:lstStyle/>
          <a:p>
            <a:fld id="{67DDCBE1-10F2-3C44-8230-7F6793E453E2}"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16416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is Machine Learning Models.</a:t>
            </a:r>
          </a:p>
          <a:p>
            <a:endParaRPr lang="en-US" altLang="ko-KR" dirty="0"/>
          </a:p>
          <a:p>
            <a:r>
              <a:rPr lang="en-US" altLang="ko-KR" dirty="0"/>
              <a:t>First one is Linear Regression</a:t>
            </a:r>
          </a:p>
          <a:p>
            <a:endParaRPr lang="en-US" altLang="ko-KR" dirty="0"/>
          </a:p>
          <a:p>
            <a:r>
              <a:rPr lang="en-US" altLang="ko-KR" dirty="0"/>
              <a:t>this model reveals the relation between input and output of dataset.</a:t>
            </a:r>
          </a:p>
          <a:p>
            <a:r>
              <a:rPr lang="en-US" altLang="ko-KR" dirty="0"/>
              <a:t>It uses the equation y equals beta hat X to get prediction. and this beta hat can be calculated by the Least Square Method.</a:t>
            </a:r>
          </a:p>
          <a:p>
            <a:endParaRPr lang="en-US" altLang="ko-KR" dirty="0"/>
          </a:p>
          <a:p>
            <a:r>
              <a:rPr lang="en-US" altLang="ko-KR" dirty="0"/>
              <a:t>But this model can’t decrease the overfitting in ML model.</a:t>
            </a:r>
          </a:p>
          <a:p>
            <a:r>
              <a:rPr lang="en-US" altLang="ko-KR" dirty="0"/>
              <a:t>So we suggests that the ridge regression to reduce these problems.</a:t>
            </a:r>
          </a:p>
        </p:txBody>
      </p:sp>
      <p:sp>
        <p:nvSpPr>
          <p:cNvPr id="4" name="날짜 개체 틀 3"/>
          <p:cNvSpPr>
            <a:spLocks noGrp="1"/>
          </p:cNvSpPr>
          <p:nvPr>
            <p:ph type="dt" idx="1"/>
          </p:nvPr>
        </p:nvSpPr>
        <p:spPr/>
        <p:txBody>
          <a:bodyPr/>
          <a:lstStyle/>
          <a:p>
            <a:fld id="{67DDCBE1-10F2-3C44-8230-7F6793E453E2}"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2710110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second one is Non-Linear Regression model.</a:t>
            </a:r>
          </a:p>
          <a:p>
            <a:r>
              <a:rPr lang="en-US" altLang="ko-KR" dirty="0"/>
              <a:t>This model unveils the features relations like Linear Regression.</a:t>
            </a:r>
          </a:p>
          <a:p>
            <a:r>
              <a:rPr lang="en-US" altLang="ko-KR" dirty="0"/>
              <a:t>But, it is possible to expand to high-dimension plane.</a:t>
            </a:r>
          </a:p>
          <a:p>
            <a:endParaRPr lang="en-US" altLang="ko-KR" dirty="0"/>
          </a:p>
          <a:p>
            <a:r>
              <a:rPr lang="en-US" altLang="ko-KR" dirty="0"/>
              <a:t>The phi method helps to make feature to high-dimension such as x1 times x2, x1 square and so on.</a:t>
            </a:r>
          </a:p>
        </p:txBody>
      </p:sp>
      <p:sp>
        <p:nvSpPr>
          <p:cNvPr id="4" name="날짜 개체 틀 3"/>
          <p:cNvSpPr>
            <a:spLocks noGrp="1"/>
          </p:cNvSpPr>
          <p:nvPr>
            <p:ph type="dt" idx="1"/>
          </p:nvPr>
        </p:nvSpPr>
        <p:spPr/>
        <p:txBody>
          <a:bodyPr/>
          <a:lstStyle/>
          <a:p>
            <a:fld id="{67DDCBE1-10F2-3C44-8230-7F6793E453E2}"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1287723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Last model is Ensemble Regression.</a:t>
            </a:r>
          </a:p>
          <a:p>
            <a:endParaRPr lang="en-US" altLang="ko-KR" dirty="0"/>
          </a:p>
          <a:p>
            <a:r>
              <a:rPr lang="en-US" altLang="ko-KR" dirty="0"/>
              <a:t>It use the high variance cutting and majority voting.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By using these, It is combining different models into 1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Because of this reason, it can have various perspectives.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And next part is experiment part.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err="1"/>
              <a:t>Shinhyoung</a:t>
            </a:r>
            <a:r>
              <a:rPr lang="en-US" altLang="ko-KR" dirty="0"/>
              <a:t> will explain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p:txBody>
      </p:sp>
      <p:sp>
        <p:nvSpPr>
          <p:cNvPr id="4" name="날짜 개체 틀 3"/>
          <p:cNvSpPr>
            <a:spLocks noGrp="1"/>
          </p:cNvSpPr>
          <p:nvPr>
            <p:ph type="dt" idx="1"/>
          </p:nvPr>
        </p:nvSpPr>
        <p:spPr/>
        <p:txBody>
          <a:bodyPr/>
          <a:lstStyle/>
          <a:p>
            <a:fld id="{67DDCBE1-10F2-3C44-8230-7F6793E453E2}"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712156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2453562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2280071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190910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126598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These are our contents of presentation</a:t>
            </a:r>
          </a:p>
          <a:p>
            <a:endParaRPr kumimoji="1" lang="ko-Kore-KR" altLang="en-US" dirty="0"/>
          </a:p>
        </p:txBody>
      </p:sp>
      <p:sp>
        <p:nvSpPr>
          <p:cNvPr id="4" name="날짜 개체 틀 3"/>
          <p:cNvSpPr>
            <a:spLocks noGrp="1"/>
          </p:cNvSpPr>
          <p:nvPr>
            <p:ph type="dt" idx="1"/>
          </p:nvPr>
        </p:nvSpPr>
        <p:spPr/>
        <p:txBody>
          <a:bodyPr/>
          <a:lstStyle/>
          <a:p>
            <a:fld id="{2F57A7AC-10B3-FE4A-BA48-6086A54D9FE6}"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347665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3500890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1829663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179848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3440426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FB69EFC0-E89E-A046-B1A4-C3A0115D33AB}"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2567945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D0B6D9F4-6096-8B46-9DBF-AD1E5282C1B3}"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19688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First part, Introduction.</a:t>
            </a:r>
            <a:endParaRPr kumimoji="1" lang="ko-Kore-KR" altLang="en-US" dirty="0"/>
          </a:p>
        </p:txBody>
      </p:sp>
      <p:sp>
        <p:nvSpPr>
          <p:cNvPr id="4" name="날짜 개체 틀 3"/>
          <p:cNvSpPr>
            <a:spLocks noGrp="1"/>
          </p:cNvSpPr>
          <p:nvPr>
            <p:ph type="dt" idx="1"/>
          </p:nvPr>
        </p:nvSpPr>
        <p:spPr/>
        <p:txBody>
          <a:bodyPr/>
          <a:lstStyle/>
          <a:p>
            <a:fld id="{2F57A7AC-10B3-FE4A-BA48-6086A54D9FE6}"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137407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These are our team members.</a:t>
            </a:r>
          </a:p>
          <a:p>
            <a:r>
              <a:rPr kumimoji="1" lang="en-US" altLang="ko-Kore-KR" dirty="0" err="1"/>
              <a:t>Shinhyoung</a:t>
            </a:r>
            <a:r>
              <a:rPr kumimoji="1" lang="en-US" altLang="ko-Kore-KR" dirty="0"/>
              <a:t>, </a:t>
            </a:r>
            <a:r>
              <a:rPr kumimoji="1" lang="en-US" altLang="ko-Kore-KR" dirty="0" err="1"/>
              <a:t>Juheon</a:t>
            </a:r>
            <a:r>
              <a:rPr kumimoji="1" lang="en-US" altLang="ko-Kore-KR" dirty="0"/>
              <a:t> and I, are in computer science and Engr. at CNU.</a:t>
            </a:r>
          </a:p>
          <a:p>
            <a:r>
              <a:rPr kumimoji="1" lang="en-US" altLang="ko-Kore-KR" dirty="0"/>
              <a:t>Jack and </a:t>
            </a:r>
            <a:r>
              <a:rPr kumimoji="1" lang="en-US" altLang="ko-Kore-KR" dirty="0" err="1"/>
              <a:t>nebey</a:t>
            </a:r>
            <a:r>
              <a:rPr kumimoji="1" lang="en-US" altLang="ko-Kore-KR" dirty="0"/>
              <a:t> are in CNIT department at </a:t>
            </a:r>
            <a:r>
              <a:rPr kumimoji="1" lang="en-US" altLang="ko-Kore-KR" dirty="0" err="1"/>
              <a:t>purdue</a:t>
            </a:r>
            <a:r>
              <a:rPr kumimoji="1" lang="en-US" altLang="ko-Kore-KR" dirty="0"/>
              <a:t>.</a:t>
            </a:r>
          </a:p>
        </p:txBody>
      </p:sp>
      <p:sp>
        <p:nvSpPr>
          <p:cNvPr id="4" name="날짜 개체 틀 3"/>
          <p:cNvSpPr>
            <a:spLocks noGrp="1"/>
          </p:cNvSpPr>
          <p:nvPr>
            <p:ph type="dt" idx="1"/>
          </p:nvPr>
        </p:nvSpPr>
        <p:spPr/>
        <p:txBody>
          <a:bodyPr/>
          <a:lstStyle/>
          <a:p>
            <a:fld id="{2F57A7AC-10B3-FE4A-BA48-6086A54D9FE6}"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3898614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Before the </a:t>
            </a:r>
            <a:r>
              <a:rPr kumimoji="1" lang="en-US" altLang="ko-Kore-KR" dirty="0" err="1"/>
              <a:t>presenatation</a:t>
            </a:r>
            <a:r>
              <a:rPr kumimoji="1" lang="en-US" altLang="ko-Kore-KR" dirty="0"/>
              <a:t>, I explain the acronym.</a:t>
            </a:r>
          </a:p>
          <a:p>
            <a:r>
              <a:rPr kumimoji="1" lang="en-US" altLang="ko-Kore-KR" dirty="0"/>
              <a:t>The UAV means unmanned aerial Vehicles, and the TSPI is Time space </a:t>
            </a:r>
            <a:r>
              <a:rPr kumimoji="1" lang="en-US" altLang="ko-Kore-KR" dirty="0" err="1"/>
              <a:t>Postion</a:t>
            </a:r>
            <a:r>
              <a:rPr kumimoji="1" lang="en-US" altLang="ko-Kore-KR" dirty="0"/>
              <a:t> information.</a:t>
            </a:r>
          </a:p>
          <a:p>
            <a:endParaRPr kumimoji="1" lang="en-US" altLang="ko-Kore-KR" dirty="0"/>
          </a:p>
          <a:p>
            <a:r>
              <a:rPr kumimoji="1" lang="en-US" altLang="ko-Kore-KR" dirty="0"/>
              <a:t>The other acronyms are in this slide. (After 10s)</a:t>
            </a:r>
          </a:p>
        </p:txBody>
      </p:sp>
      <p:sp>
        <p:nvSpPr>
          <p:cNvPr id="4" name="날짜 개체 틀 3"/>
          <p:cNvSpPr>
            <a:spLocks noGrp="1"/>
          </p:cNvSpPr>
          <p:nvPr>
            <p:ph type="dt" idx="1"/>
          </p:nvPr>
        </p:nvSpPr>
        <p:spPr/>
        <p:txBody>
          <a:bodyPr/>
          <a:lstStyle/>
          <a:p>
            <a:fld id="{2F57A7AC-10B3-FE4A-BA48-6086A54D9FE6}"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1554527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Ok. This is our motivation.</a:t>
            </a:r>
          </a:p>
          <a:p>
            <a:endParaRPr lang="en-US" altLang="ko-KR" dirty="0"/>
          </a:p>
          <a:p>
            <a:r>
              <a:rPr lang="en-US" altLang="ko-KR" dirty="0"/>
              <a:t>The recent news shows that UAVs are used in Military such as R inv u and NK invasion in SK.</a:t>
            </a:r>
          </a:p>
          <a:p>
            <a:r>
              <a:rPr lang="en-US" altLang="ko-KR" dirty="0"/>
              <a:t>So we got insights that UAV is becoming more important in Military </a:t>
            </a:r>
          </a:p>
          <a:p>
            <a:endParaRPr lang="en-US" altLang="ko-KR" dirty="0"/>
          </a:p>
          <a:p>
            <a:endParaRPr lang="en-US" altLang="ko-KR" dirty="0"/>
          </a:p>
        </p:txBody>
      </p:sp>
      <p:sp>
        <p:nvSpPr>
          <p:cNvPr id="4" name="날짜 개체 틀 3"/>
          <p:cNvSpPr>
            <a:spLocks noGrp="1"/>
          </p:cNvSpPr>
          <p:nvPr>
            <p:ph type="dt" idx="1"/>
          </p:nvPr>
        </p:nvSpPr>
        <p:spPr/>
        <p:txBody>
          <a:bodyPr/>
          <a:lstStyle/>
          <a:p>
            <a:fld id="{67DDCBE1-10F2-3C44-8230-7F6793E453E2}"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282360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these reason, we focus on the object classification, and how to detect the object by camera.</a:t>
            </a:r>
          </a:p>
          <a:p>
            <a:endParaRPr lang="en-US" altLang="ko-KR" dirty="0"/>
          </a:p>
          <a:p>
            <a:r>
              <a:rPr lang="en-US" altLang="ko-KR" dirty="0"/>
              <a:t>There are 2 ways.</a:t>
            </a:r>
          </a:p>
          <a:p>
            <a:endParaRPr lang="en-US" altLang="ko-KR" dirty="0"/>
          </a:p>
          <a:p>
            <a:r>
              <a:rPr lang="en-US" altLang="ko-KR" dirty="0"/>
              <a:t>first one is using digital zoom the picture. It is low cost but it is possible to loss picture data.</a:t>
            </a:r>
          </a:p>
          <a:p>
            <a:r>
              <a:rPr lang="en-US" altLang="ko-KR" dirty="0"/>
              <a:t>next one is using better camera lens, it is high accuracy but high cost.</a:t>
            </a:r>
          </a:p>
          <a:p>
            <a:endParaRPr lang="en-US" altLang="ko-KR" dirty="0"/>
          </a:p>
          <a:p>
            <a:r>
              <a:rPr lang="en-US" altLang="ko-KR" dirty="0"/>
              <a:t>So, we suggested the making the distance from the camera to the target to be closer by chasing with drone.</a:t>
            </a:r>
          </a:p>
          <a:p>
            <a:r>
              <a:rPr lang="en-US" altLang="ko-KR" dirty="0"/>
              <a:t>This approach also provides the benefits that utilize combat like self-destructive</a:t>
            </a:r>
          </a:p>
        </p:txBody>
      </p:sp>
      <p:sp>
        <p:nvSpPr>
          <p:cNvPr id="4" name="날짜 개체 틀 3"/>
          <p:cNvSpPr>
            <a:spLocks noGrp="1"/>
          </p:cNvSpPr>
          <p:nvPr>
            <p:ph type="dt" idx="1"/>
          </p:nvPr>
        </p:nvSpPr>
        <p:spPr/>
        <p:txBody>
          <a:bodyPr/>
          <a:lstStyle/>
          <a:p>
            <a:fld id="{67DDCBE1-10F2-3C44-8230-7F6793E453E2}"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2829279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At the result, we suggest that making prediction based autopilot for drone to object chasing using TSPI data.</a:t>
            </a:r>
          </a:p>
          <a:p>
            <a:endParaRPr kumimoji="1" lang="ko-Kore-KR" altLang="en-US" dirty="0"/>
          </a:p>
        </p:txBody>
      </p:sp>
      <p:sp>
        <p:nvSpPr>
          <p:cNvPr id="4" name="날짜 개체 틀 3"/>
          <p:cNvSpPr>
            <a:spLocks noGrp="1"/>
          </p:cNvSpPr>
          <p:nvPr>
            <p:ph type="dt" idx="1"/>
          </p:nvPr>
        </p:nvSpPr>
        <p:spPr/>
        <p:txBody>
          <a:bodyPr/>
          <a:lstStyle/>
          <a:p>
            <a:fld id="{2F57A7AC-10B3-FE4A-BA48-6086A54D9FE6}"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137025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achieve goal, we have to solve some challenges</a:t>
            </a:r>
          </a:p>
          <a:p>
            <a:endParaRPr lang="en-US" altLang="ko-KR" dirty="0"/>
          </a:p>
          <a:p>
            <a:r>
              <a:rPr lang="en-US" altLang="ko-KR" dirty="0"/>
              <a:t>first one is improving chasing algorithm</a:t>
            </a:r>
          </a:p>
          <a:p>
            <a:r>
              <a:rPr lang="en-US" altLang="ko-KR" dirty="0"/>
              <a:t>Because of data communication latency, so we have to predict the object’s coordinates for latency k</a:t>
            </a:r>
          </a:p>
          <a:p>
            <a:endParaRPr lang="en-US" altLang="ko-KR" dirty="0"/>
          </a:p>
          <a:p>
            <a:r>
              <a:rPr lang="en-US" altLang="ko-KR" dirty="0"/>
              <a:t>next, we have to figure out that possibility of applying ML model in trajectory.</a:t>
            </a:r>
          </a:p>
          <a:p>
            <a:r>
              <a:rPr lang="en-US" altLang="ko-KR" dirty="0"/>
              <a:t>The 3 related works said that it is possible to predict by using ML models with historical TSPI.</a:t>
            </a:r>
          </a:p>
          <a:p>
            <a:endParaRPr lang="en-US" altLang="ko-KR" dirty="0"/>
          </a:p>
          <a:p>
            <a:r>
              <a:rPr lang="en-US" altLang="ko-KR" dirty="0"/>
              <a:t>last, we need auto-pilot method</a:t>
            </a:r>
            <a:endParaRPr lang="ko-KR" altLang="en-US" dirty="0"/>
          </a:p>
        </p:txBody>
      </p:sp>
      <p:sp>
        <p:nvSpPr>
          <p:cNvPr id="4" name="날짜 개체 틀 3"/>
          <p:cNvSpPr>
            <a:spLocks noGrp="1"/>
          </p:cNvSpPr>
          <p:nvPr>
            <p:ph type="dt" idx="1"/>
          </p:nvPr>
        </p:nvSpPr>
        <p:spPr/>
        <p:txBody>
          <a:bodyPr/>
          <a:lstStyle/>
          <a:p>
            <a:fld id="{67DDCBE1-10F2-3C44-8230-7F6793E453E2}" type="datetime1">
              <a:rPr lang="ko-KR" altLang="en-US" smtClean="0"/>
              <a:t>2023. 2. 22.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4024874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16119" y="1219683"/>
            <a:ext cx="7022946"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bg1"/>
                </a:solidFill>
                <a:latin typeface="Franklin Gothic Medium" panose="020B0603020102020204" pitchFamily="34" charset="0"/>
              </a:defRPr>
            </a:lvl1pPr>
          </a:lstStyle>
          <a:p>
            <a:r>
              <a:rPr lang="en-US" dirty="0"/>
              <a:t>Presentation Title</a:t>
            </a:r>
          </a:p>
        </p:txBody>
      </p:sp>
      <p:sp>
        <p:nvSpPr>
          <p:cNvPr id="3" name="Subtitle"/>
          <p:cNvSpPr>
            <a:spLocks noGrp="1"/>
          </p:cNvSpPr>
          <p:nvPr>
            <p:ph type="subTitle" idx="1" hasCustomPrompt="1"/>
          </p:nvPr>
        </p:nvSpPr>
        <p:spPr>
          <a:xfrm>
            <a:off x="1116115" y="2571751"/>
            <a:ext cx="7022949"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22949"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3179780"/>
            <a:ext cx="702294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pic>
        <p:nvPicPr>
          <p:cNvPr id="6" name="Picture 5">
            <a:extLst>
              <a:ext uri="{FF2B5EF4-FFF2-40B4-BE49-F238E27FC236}">
                <a16:creationId xmlns:a16="http://schemas.microsoft.com/office/drawing/2014/main" id="{5D25DB28-1AB0-014E-B1FC-23CE77A2A596}"/>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Black Triangle">
            <a:extLst>
              <a:ext uri="{FF2B5EF4-FFF2-40B4-BE49-F238E27FC236}">
                <a16:creationId xmlns:a16="http://schemas.microsoft.com/office/drawing/2014/main" id="{41115AA3-7BE6-AF41-91DF-38E99E2BDED6}"/>
              </a:ext>
            </a:extLst>
          </p:cNvPr>
          <p:cNvPicPr>
            <a:picLocks noChangeAspect="1"/>
          </p:cNvPicPr>
          <p:nvPr userDrawn="1"/>
        </p:nvPicPr>
        <p:blipFill>
          <a:blip r:embed="rId3"/>
          <a:stretch>
            <a:fillRect/>
          </a:stretch>
        </p:blipFill>
        <p:spPr>
          <a:xfrm>
            <a:off x="7807272" y="0"/>
            <a:ext cx="1336728" cy="5155949"/>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2" name="Title"/>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905346" y="1471906"/>
            <a:ext cx="7568987"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914400" y="1438042"/>
            <a:ext cx="3657604"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br>
              <a:rPr lang="en-US" dirty="0"/>
            </a:br>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dirty="0"/>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9" y="1440658"/>
            <a:ext cx="3708656"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dirty="0"/>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8" name="Title">
            <a:extLst>
              <a:ext uri="{FF2B5EF4-FFF2-40B4-BE49-F238E27FC236}">
                <a16:creationId xmlns:a16="http://schemas.microsoft.com/office/drawing/2014/main" id="{6A4C6AE5-F56B-0E43-BA90-936416C44EC4}"/>
              </a:ext>
            </a:extLst>
          </p:cNvPr>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9" name="Subhead">
            <a:extLst>
              <a:ext uri="{FF2B5EF4-FFF2-40B4-BE49-F238E27FC236}">
                <a16:creationId xmlns:a16="http://schemas.microsoft.com/office/drawing/2014/main" id="{D7ADAC26-328E-BB49-BBC5-2D10E7BE20C5}"/>
              </a:ext>
            </a:extLst>
          </p:cNvPr>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683536"/>
            <a:ext cx="8012640" cy="3435498"/>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228601"/>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dirty="0"/>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29840" y="228601"/>
            <a:ext cx="0" cy="3890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239099"/>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8" name="Gold Triangle">
            <a:extLst>
              <a:ext uri="{FF2B5EF4-FFF2-40B4-BE49-F238E27FC236}">
                <a16:creationId xmlns:a16="http://schemas.microsoft.com/office/drawing/2014/main" id="{D9F81172-AF70-A648-89C9-C33F29592BFD}"/>
              </a:ext>
            </a:extLst>
          </p:cNvPr>
          <p:cNvPicPr>
            <a:picLocks noChangeAspect="1"/>
          </p:cNvPicPr>
          <p:nvPr userDrawn="1"/>
        </p:nvPicPr>
        <p:blipFill>
          <a:blip r:embed="rId2"/>
          <a:stretch>
            <a:fillRect/>
          </a:stretch>
        </p:blipFill>
        <p:spPr>
          <a:xfrm>
            <a:off x="7810500" y="0"/>
            <a:ext cx="1333500" cy="51435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3" y="1"/>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6"/>
            <a:ext cx="4814498" cy="893321"/>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7"/>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3" y="2108272"/>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dirty="0"/>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9DDE97B0-77E3-9A4F-B3B9-CBF9063751C3}"/>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2" name="Gold Triangle">
            <a:extLst>
              <a:ext uri="{FF2B5EF4-FFF2-40B4-BE49-F238E27FC236}">
                <a16:creationId xmlns:a16="http://schemas.microsoft.com/office/drawing/2014/main" id="{F4EFE91E-3F5E-3747-8DD9-B5ACEF622E65}"/>
              </a:ext>
            </a:extLst>
          </p:cNvPr>
          <p:cNvPicPr>
            <a:picLocks noChangeAspect="1"/>
          </p:cNvPicPr>
          <p:nvPr userDrawn="1"/>
        </p:nvPicPr>
        <p:blipFill>
          <a:blip r:embed="rId3"/>
          <a:stretch>
            <a:fillRect/>
          </a:stretch>
        </p:blipFill>
        <p:spPr>
          <a:xfrm>
            <a:off x="7810500" y="0"/>
            <a:ext cx="1333500" cy="51435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089147" y="1168250"/>
            <a:ext cx="5500897" cy="623248"/>
          </a:xfrm>
          <a:prstGeom prst="rect">
            <a:avLst/>
          </a:prstGeom>
          <a:noFill/>
          <a:ln w="38100">
            <a:noFill/>
          </a:ln>
        </p:spPr>
        <p:txBody>
          <a:bodyPr wrap="square" lIns="0" tIns="0" rIns="0" bIns="0" anchor="t" anchorCtr="0">
            <a:spAutoFit/>
          </a:bodyPr>
          <a:lstStyle>
            <a:lvl1pPr algn="l">
              <a:defRPr sz="4500" b="0" i="1" cap="none" spc="0" baseline="0">
                <a:solidFill>
                  <a:schemeClr val="bg1"/>
                </a:solidFill>
                <a:latin typeface="Franklin Gothic Medium" panose="020B0603020102020204" pitchFamily="34" charset="0"/>
              </a:defRPr>
            </a:lvl1pPr>
          </a:lstStyle>
          <a:p>
            <a:r>
              <a:rPr lang="en-US" dirty="0"/>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8" y="3485758"/>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dirty="0" err="1">
                <a:latin typeface="Franklin Gothic Medium" panose="020B0603020102020204" pitchFamily="34" charset="0"/>
              </a:rPr>
              <a:t>polytechnic.purdue.edu</a:t>
            </a:r>
            <a:endParaRPr lang="en-US" sz="900" dirty="0">
              <a:latin typeface="Franklin Gothic Medium" panose="020B0603020102020204" pitchFamily="34" charset="0"/>
            </a:endParaRPr>
          </a:p>
          <a:p>
            <a:pPr>
              <a:tabLst>
                <a:tab pos="997447" algn="l"/>
              </a:tabLst>
            </a:pPr>
            <a:endParaRPr lang="en-US" sz="675" dirty="0">
              <a:latin typeface="Franklin Gothic Medium" panose="020B0603020102020204" pitchFamily="34" charset="0"/>
            </a:endParaRPr>
          </a:p>
          <a:p>
            <a:pPr marL="0" indent="0">
              <a:tabLst>
                <a:tab pos="1069181" algn="l"/>
                <a:tab pos="1198960" algn="l"/>
              </a:tabLst>
            </a:pPr>
            <a:r>
              <a:rPr lang="en-US" sz="788" dirty="0">
                <a:latin typeface="Franklin Gothic Medium" panose="020B0603020102020204" pitchFamily="34" charset="0"/>
              </a:rPr>
              <a:t>	</a:t>
            </a:r>
            <a:r>
              <a:rPr lang="en-US" sz="900" dirty="0">
                <a:latin typeface="Franklin Gothic Medium" panose="020B0603020102020204" pitchFamily="34" charset="0"/>
              </a:rPr>
              <a:t>/ 	</a:t>
            </a:r>
            <a:r>
              <a:rPr lang="en-US" sz="900" dirty="0" err="1">
                <a:latin typeface="Franklin Gothic Medium" panose="020B0603020102020204" pitchFamily="34" charset="0"/>
              </a:rPr>
              <a:t>TechPurdue</a:t>
            </a:r>
            <a:endParaRPr lang="en-US" sz="900" dirty="0">
              <a:latin typeface="Franklin Gothic Medium" panose="020B0603020102020204" pitchFamily="34" charset="0"/>
            </a:endParaRPr>
          </a:p>
          <a:p>
            <a:pPr>
              <a:tabLst>
                <a:tab pos="997447" algn="l"/>
              </a:tabLst>
            </a:pPr>
            <a:endParaRPr lang="en-US" sz="788" dirty="0">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224892"/>
            <a:ext cx="5321808"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2476211"/>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2640975"/>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2821412"/>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err="1"/>
              <a:t>email@purdue.edu</a:t>
            </a:r>
            <a:endParaRPr lang="en-US" dirty="0"/>
          </a:p>
        </p:txBody>
      </p:sp>
      <p:pic>
        <p:nvPicPr>
          <p:cNvPr id="13" name="Picture 12">
            <a:extLst>
              <a:ext uri="{FF2B5EF4-FFF2-40B4-BE49-F238E27FC236}">
                <a16:creationId xmlns:a16="http://schemas.microsoft.com/office/drawing/2014/main" id="{96DD0592-E484-074B-8EBD-6E297DF1577E}"/>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Picture 13">
            <a:extLst>
              <a:ext uri="{FF2B5EF4-FFF2-40B4-BE49-F238E27FC236}">
                <a16:creationId xmlns:a16="http://schemas.microsoft.com/office/drawing/2014/main" id="{B28883B0-108E-C441-ADF0-064F4AE09EFB}"/>
              </a:ext>
            </a:extLst>
          </p:cNvPr>
          <p:cNvPicPr>
            <a:picLocks noChangeAspect="1"/>
          </p:cNvPicPr>
          <p:nvPr userDrawn="1"/>
        </p:nvPicPr>
        <p:blipFill>
          <a:blip r:embed="rId3">
            <a:biLevel thresh="75000"/>
          </a:blip>
          <a:stretch>
            <a:fillRect/>
          </a:stretch>
        </p:blipFill>
        <p:spPr>
          <a:xfrm>
            <a:off x="1072704" y="3755185"/>
            <a:ext cx="944124" cy="164764"/>
          </a:xfrm>
          <a:prstGeom prst="rect">
            <a:avLst/>
          </a:prstGeom>
        </p:spPr>
      </p:pic>
      <p:pic>
        <p:nvPicPr>
          <p:cNvPr id="15" name="Black Triangle">
            <a:extLst>
              <a:ext uri="{FF2B5EF4-FFF2-40B4-BE49-F238E27FC236}">
                <a16:creationId xmlns:a16="http://schemas.microsoft.com/office/drawing/2014/main" id="{AF65998B-73B7-7144-A547-6DD4753A70EE}"/>
              </a:ext>
            </a:extLst>
          </p:cNvPr>
          <p:cNvPicPr>
            <a:picLocks noChangeAspect="1"/>
          </p:cNvPicPr>
          <p:nvPr userDrawn="1"/>
        </p:nvPicPr>
        <p:blipFill>
          <a:blip r:embed="rId4"/>
          <a:stretch>
            <a:fillRect/>
          </a:stretch>
        </p:blipFill>
        <p:spPr>
          <a:xfrm>
            <a:off x="7807272" y="0"/>
            <a:ext cx="1336728" cy="515594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8"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8" y="1978535"/>
            <a:ext cx="5937755"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DC1690DC-24F0-2A40-83A5-2E3294856270}"/>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dt="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bc.com/news/world-europe-6409218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cnn.com/2022/12/26/asia/north-korean-drones-south-airspace-intl/index.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7622-2CFB-5E46-9FC6-A2A5142E334B}"/>
              </a:ext>
            </a:extLst>
          </p:cNvPr>
          <p:cNvSpPr>
            <a:spLocks noGrp="1"/>
          </p:cNvSpPr>
          <p:nvPr>
            <p:ph type="ctrTitle"/>
          </p:nvPr>
        </p:nvSpPr>
        <p:spPr>
          <a:xfrm>
            <a:off x="1116119" y="1219683"/>
            <a:ext cx="7422970" cy="1329595"/>
          </a:xfrm>
        </p:spPr>
        <p:txBody>
          <a:bodyPr/>
          <a:lstStyle/>
          <a:p>
            <a:r>
              <a:rPr lang="en-US" sz="3600" dirty="0"/>
              <a:t>Prediction-based Autopilot Interface for Drone to Object Chasing </a:t>
            </a:r>
            <a:br>
              <a:rPr lang="en-US" sz="3600" dirty="0"/>
            </a:br>
            <a:r>
              <a:rPr lang="en-US" sz="3600" dirty="0"/>
              <a:t>using Historical TSPI Data</a:t>
            </a:r>
          </a:p>
        </p:txBody>
      </p:sp>
      <p:sp>
        <p:nvSpPr>
          <p:cNvPr id="5" name="Text Placeholder 4">
            <a:extLst>
              <a:ext uri="{FF2B5EF4-FFF2-40B4-BE49-F238E27FC236}">
                <a16:creationId xmlns:a16="http://schemas.microsoft.com/office/drawing/2014/main" id="{EC308A9A-4D28-6849-9B4A-A7B931177850}"/>
              </a:ext>
            </a:extLst>
          </p:cNvPr>
          <p:cNvSpPr>
            <a:spLocks noGrp="1"/>
          </p:cNvSpPr>
          <p:nvPr>
            <p:ph type="body" sz="quarter" idx="13"/>
          </p:nvPr>
        </p:nvSpPr>
        <p:spPr>
          <a:xfrm>
            <a:off x="1116119" y="2938933"/>
            <a:ext cx="7022949" cy="253746"/>
          </a:xfrm>
        </p:spPr>
        <p:txBody>
          <a:bodyPr/>
          <a:lstStyle/>
          <a:p>
            <a:r>
              <a:rPr lang="en-US" dirty="0">
                <a:solidFill>
                  <a:schemeClr val="tx1"/>
                </a:solidFill>
              </a:rPr>
              <a:t>Team. Beer per Day</a:t>
            </a:r>
          </a:p>
        </p:txBody>
      </p:sp>
      <p:sp>
        <p:nvSpPr>
          <p:cNvPr id="6" name="Text Placeholder 5">
            <a:extLst>
              <a:ext uri="{FF2B5EF4-FFF2-40B4-BE49-F238E27FC236}">
                <a16:creationId xmlns:a16="http://schemas.microsoft.com/office/drawing/2014/main" id="{7557676A-9809-A14A-A53A-9D1ADD3D5332}"/>
              </a:ext>
            </a:extLst>
          </p:cNvPr>
          <p:cNvSpPr>
            <a:spLocks noGrp="1"/>
          </p:cNvSpPr>
          <p:nvPr>
            <p:ph type="body" sz="quarter" idx="14"/>
          </p:nvPr>
        </p:nvSpPr>
        <p:spPr>
          <a:xfrm>
            <a:off x="1116115" y="3313425"/>
            <a:ext cx="7022948" cy="477821"/>
          </a:xfrm>
        </p:spPr>
        <p:txBody>
          <a:bodyPr>
            <a:normAutofit/>
          </a:bodyPr>
          <a:lstStyle/>
          <a:p>
            <a:pPr>
              <a:lnSpc>
                <a:spcPct val="50000"/>
              </a:lnSpc>
            </a:pPr>
            <a:r>
              <a:rPr lang="en-US" altLang="ko-Kore-KR" sz="1400" dirty="0" err="1"/>
              <a:t>Shinhyoung</a:t>
            </a:r>
            <a:r>
              <a:rPr lang="en-US" altLang="ko-Kore-KR" sz="1400" dirty="0"/>
              <a:t> Jang, </a:t>
            </a:r>
            <a:r>
              <a:rPr lang="en-US" altLang="ko-Kore-KR" sz="1400" dirty="0" err="1"/>
              <a:t>Byeonghwi</a:t>
            </a:r>
            <a:r>
              <a:rPr lang="en-US" altLang="ko-Kore-KR" sz="1400" dirty="0"/>
              <a:t> Park, </a:t>
            </a:r>
            <a:r>
              <a:rPr lang="en-US" altLang="ko-Kore-KR" sz="1400" dirty="0" err="1"/>
              <a:t>Juheon</a:t>
            </a:r>
            <a:r>
              <a:rPr lang="en-US" altLang="ko-Kore-KR" sz="1400" dirty="0"/>
              <a:t> </a:t>
            </a:r>
            <a:r>
              <a:rPr lang="en-US" altLang="ko-Kore-KR" sz="1400" dirty="0" err="1"/>
              <a:t>Jeong</a:t>
            </a:r>
            <a:r>
              <a:rPr lang="en-US" altLang="ko-Kore-KR" sz="1400" dirty="0"/>
              <a:t> (</a:t>
            </a:r>
            <a:r>
              <a:rPr lang="en-US" altLang="ko-Kore-KR" sz="1400" dirty="0" err="1"/>
              <a:t>Chungnam</a:t>
            </a:r>
            <a:r>
              <a:rPr lang="en-US" altLang="ko-Kore-KR" sz="1400" dirty="0"/>
              <a:t> National University)</a:t>
            </a:r>
          </a:p>
          <a:p>
            <a:pPr>
              <a:lnSpc>
                <a:spcPct val="50000"/>
              </a:lnSpc>
            </a:pPr>
            <a:r>
              <a:rPr lang="en-US" altLang="ko-Kore-KR" sz="1400" dirty="0"/>
              <a:t>Jack </a:t>
            </a:r>
            <a:r>
              <a:rPr lang="en-US" altLang="ko-Kore-KR" sz="1400" dirty="0" err="1"/>
              <a:t>Mahedy</a:t>
            </a:r>
            <a:r>
              <a:rPr lang="en-US" altLang="ko-Kore-KR" sz="1400" dirty="0"/>
              <a:t>, </a:t>
            </a:r>
            <a:r>
              <a:rPr lang="en-US" altLang="ko-Kore-KR" sz="1400" dirty="0" err="1"/>
              <a:t>Nebey</a:t>
            </a:r>
            <a:r>
              <a:rPr lang="en-US" altLang="ko-Kore-KR" sz="1400" dirty="0"/>
              <a:t> </a:t>
            </a:r>
            <a:r>
              <a:rPr lang="en-US" altLang="ko-Kore-KR" sz="1400" dirty="0" err="1"/>
              <a:t>Gebreslassie</a:t>
            </a:r>
            <a:r>
              <a:rPr lang="en-US" altLang="ko-Kore-KR" sz="1400" dirty="0"/>
              <a:t> (Purdue University)</a:t>
            </a:r>
          </a:p>
        </p:txBody>
      </p:sp>
      <p:sp>
        <p:nvSpPr>
          <p:cNvPr id="3" name="슬라이드 번호 개체 틀 2">
            <a:extLst>
              <a:ext uri="{FF2B5EF4-FFF2-40B4-BE49-F238E27FC236}">
                <a16:creationId xmlns:a16="http://schemas.microsoft.com/office/drawing/2014/main" id="{07144B33-0765-367D-E26A-ED212831ECA8}"/>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1025208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1986203" y="1099926"/>
            <a:ext cx="5179098" cy="747897"/>
          </a:xfrm>
        </p:spPr>
        <p:txBody>
          <a:bodyPr/>
          <a:lstStyle/>
          <a:p>
            <a:r>
              <a:rPr lang="en-US" sz="5400" dirty="0"/>
              <a:t>METHODOLOGY</a:t>
            </a:r>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a:xfrm>
            <a:off x="1986203" y="2108272"/>
            <a:ext cx="5171597" cy="230832"/>
          </a:xfrm>
        </p:spPr>
        <p:txBody>
          <a:bodyPr/>
          <a:lstStyle/>
          <a:p>
            <a:r>
              <a:rPr lang="en-US" dirty="0"/>
              <a:t>DETECTING SYSTEM, MACHINE LEARNING MODELS</a:t>
            </a:r>
          </a:p>
        </p:txBody>
      </p:sp>
      <p:sp>
        <p:nvSpPr>
          <p:cNvPr id="4" name="슬라이드 번호 개체 틀 3">
            <a:extLst>
              <a:ext uri="{FF2B5EF4-FFF2-40B4-BE49-F238E27FC236}">
                <a16:creationId xmlns:a16="http://schemas.microsoft.com/office/drawing/2014/main" id="{854AE4BD-4C96-F440-3305-7C9850F0276A}"/>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48434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9A8CC027-A274-FF69-5BC4-07FD2B55C7E9}"/>
              </a:ext>
            </a:extLst>
          </p:cNvPr>
          <p:cNvPicPr>
            <a:picLocks noChangeAspect="1"/>
          </p:cNvPicPr>
          <p:nvPr/>
        </p:nvPicPr>
        <p:blipFill>
          <a:blip r:embed="rId3"/>
          <a:stretch>
            <a:fillRect/>
          </a:stretch>
        </p:blipFill>
        <p:spPr>
          <a:xfrm>
            <a:off x="5577838" y="1294211"/>
            <a:ext cx="3566162" cy="3121550"/>
          </a:xfrm>
          <a:prstGeom prst="rect">
            <a:avLst/>
          </a:prstGeom>
        </p:spPr>
      </p:pic>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Flow chart</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607262"/>
            <a:ext cx="7568987" cy="2398892"/>
          </a:xfrm>
        </p:spPr>
        <p:txBody>
          <a:bodyPr anchor="ctr">
            <a:normAutofit/>
          </a:bodyPr>
          <a:lstStyle/>
          <a:p>
            <a:pPr marL="342900" indent="-342900">
              <a:lnSpc>
                <a:spcPct val="150000"/>
              </a:lnSpc>
              <a:buFont typeface="+mj-lt"/>
              <a:buAutoNum type="arabicPeriod"/>
            </a:pPr>
            <a:r>
              <a:rPr lang="en-US" sz="1400" dirty="0">
                <a:solidFill>
                  <a:srgbClr val="0000FF"/>
                </a:solidFill>
              </a:rPr>
              <a:t>Radar detects an unidentified object and gets coordinate</a:t>
            </a:r>
          </a:p>
          <a:p>
            <a:pPr marL="342900" indent="-342900">
              <a:lnSpc>
                <a:spcPct val="150000"/>
              </a:lnSpc>
              <a:buFont typeface="+mj-lt"/>
              <a:buAutoNum type="arabicPeriod"/>
            </a:pPr>
            <a:r>
              <a:rPr lang="en-US" sz="1400" dirty="0"/>
              <a:t>Radar transmits data to the computer</a:t>
            </a:r>
          </a:p>
          <a:p>
            <a:pPr marL="342900" indent="-342900">
              <a:lnSpc>
                <a:spcPct val="150000"/>
              </a:lnSpc>
              <a:buFont typeface="+mj-lt"/>
              <a:buAutoNum type="arabicPeriod"/>
            </a:pPr>
            <a:r>
              <a:rPr lang="en-US" sz="1400" dirty="0"/>
              <a:t>Preprocess the dataset to fit ML models</a:t>
            </a:r>
          </a:p>
          <a:p>
            <a:pPr marL="342900" indent="-342900">
              <a:lnSpc>
                <a:spcPct val="150000"/>
              </a:lnSpc>
              <a:buFont typeface="+mj-lt"/>
              <a:buAutoNum type="arabicPeriod"/>
            </a:pPr>
            <a:r>
              <a:rPr lang="en-US" sz="1400" dirty="0">
                <a:solidFill>
                  <a:srgbClr val="0000FF"/>
                </a:solidFill>
              </a:rPr>
              <a:t>S/W predicts the coordinate for latency </a:t>
            </a:r>
            <a:r>
              <a:rPr lang="en-US" sz="1400" i="1" dirty="0">
                <a:solidFill>
                  <a:srgbClr val="0000FF"/>
                </a:solidFill>
                <a:latin typeface="Times New Roman" panose="02020603050405020304" pitchFamily="18" charset="0"/>
                <a:cs typeface="Times New Roman" panose="02020603050405020304" pitchFamily="18" charset="0"/>
              </a:rPr>
              <a:t>k</a:t>
            </a:r>
            <a:r>
              <a:rPr lang="en-US" sz="1400" dirty="0">
                <a:solidFill>
                  <a:srgbClr val="0000FF"/>
                </a:solidFill>
              </a:rPr>
              <a:t> with ML models</a:t>
            </a:r>
          </a:p>
          <a:p>
            <a:pPr marL="342900" indent="-342900">
              <a:lnSpc>
                <a:spcPct val="150000"/>
              </a:lnSpc>
              <a:buFont typeface="+mj-lt"/>
              <a:buAutoNum type="arabicPeriod"/>
            </a:pPr>
            <a:r>
              <a:rPr lang="en-US" sz="1400" dirty="0"/>
              <a:t>Transmit data to our Drone</a:t>
            </a:r>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212031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Detecting System</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505037"/>
            <a:ext cx="7568987" cy="2527834"/>
          </a:xfrm>
        </p:spPr>
        <p:txBody>
          <a:bodyPr>
            <a:normAutofit/>
          </a:bodyPr>
          <a:lstStyle/>
          <a:p>
            <a:pPr>
              <a:lnSpc>
                <a:spcPct val="130000"/>
              </a:lnSpc>
            </a:pPr>
            <a:r>
              <a:rPr lang="en" altLang="ko-Kore-KR" sz="1400" dirty="0"/>
              <a:t>Radar and Lidar System</a:t>
            </a:r>
          </a:p>
          <a:p>
            <a:pPr lvl="1">
              <a:lnSpc>
                <a:spcPct val="130000"/>
              </a:lnSpc>
            </a:pPr>
            <a:r>
              <a:rPr lang="en" altLang="ko-Kore-KR" sz="1250" dirty="0"/>
              <a:t>- Getting the distance and angle from the system to the object by using radio signals or light</a:t>
            </a:r>
          </a:p>
          <a:p>
            <a:pPr lvl="1">
              <a:lnSpc>
                <a:spcPct val="130000"/>
              </a:lnSpc>
            </a:pPr>
            <a:endParaRPr lang="en" altLang="ko-Kore-KR" sz="500" dirty="0"/>
          </a:p>
          <a:p>
            <a:pPr>
              <a:lnSpc>
                <a:spcPct val="130000"/>
              </a:lnSpc>
            </a:pPr>
            <a:r>
              <a:rPr lang="en" altLang="ko-Kore-KR" sz="1400" dirty="0"/>
              <a:t>Converting the TSPI of the object by using Cartesian coordinates</a:t>
            </a:r>
          </a:p>
          <a:p>
            <a:pPr lvl="1">
              <a:lnSpc>
                <a:spcPct val="130000"/>
              </a:lnSpc>
            </a:pPr>
            <a:r>
              <a:rPr lang="en" altLang="ko-Kore-KR" sz="1250" dirty="0"/>
              <a:t>- </a:t>
            </a:r>
            <a:r>
              <a:rPr lang="en" altLang="ko-Kore-KR" sz="1250" i="1" dirty="0">
                <a:latin typeface="Times New Roman" panose="02020603050405020304" pitchFamily="18" charset="0"/>
                <a:cs typeface="Times New Roman" panose="02020603050405020304" pitchFamily="18" charset="0"/>
              </a:rPr>
              <a:t>x</a:t>
            </a:r>
            <a:r>
              <a:rPr lang="en" altLang="ko-Kore-KR" sz="1250" dirty="0"/>
              <a:t>, </a:t>
            </a:r>
            <a:r>
              <a:rPr lang="en" altLang="ko-Kore-KR" sz="1250" i="1" dirty="0">
                <a:latin typeface="Times New Roman" panose="02020603050405020304" pitchFamily="18" charset="0"/>
                <a:cs typeface="Times New Roman" panose="02020603050405020304" pitchFamily="18" charset="0"/>
              </a:rPr>
              <a:t>y</a:t>
            </a:r>
            <a:r>
              <a:rPr lang="en" altLang="ko-Kore-KR" sz="1250" dirty="0"/>
              <a:t>, and </a:t>
            </a:r>
            <a:r>
              <a:rPr lang="en" altLang="ko-Kore-KR" sz="1250" i="1" dirty="0">
                <a:latin typeface="Times New Roman" panose="02020603050405020304" pitchFamily="18" charset="0"/>
                <a:cs typeface="Times New Roman" panose="02020603050405020304" pitchFamily="18" charset="0"/>
              </a:rPr>
              <a:t>z</a:t>
            </a:r>
            <a:r>
              <a:rPr lang="en" altLang="ko-Kore-KR" sz="1250" dirty="0"/>
              <a:t> are equal to latitude, longitude, and altitude</a:t>
            </a:r>
          </a:p>
          <a:p>
            <a:pPr lvl="1">
              <a:lnSpc>
                <a:spcPct val="130000"/>
              </a:lnSpc>
            </a:pPr>
            <a:r>
              <a:rPr lang="en" altLang="ko-Kore-KR" sz="1250" dirty="0"/>
              <a:t>- </a:t>
            </a:r>
            <a:r>
              <a:rPr lang="en" altLang="ko-Kore-KR" sz="1250" i="1" dirty="0">
                <a:latin typeface="Times New Roman" panose="02020603050405020304" pitchFamily="18" charset="0"/>
                <a:cs typeface="Times New Roman" panose="02020603050405020304" pitchFamily="18" charset="0"/>
              </a:rPr>
              <a:t>z </a:t>
            </a:r>
            <a:r>
              <a:rPr lang="en" altLang="ko-Kore-KR" sz="1250" dirty="0"/>
              <a:t>value is not relative with Cartesian coordinates</a:t>
            </a:r>
          </a:p>
          <a:p>
            <a:pPr lvl="1">
              <a:lnSpc>
                <a:spcPct val="130000"/>
              </a:lnSpc>
            </a:pPr>
            <a:r>
              <a:rPr lang="en" altLang="ko-Kore-KR" sz="1250" dirty="0"/>
              <a:t>- The equation shows the converting function</a:t>
            </a:r>
          </a:p>
        </p:txBody>
      </p:sp>
      <p:sp>
        <p:nvSpPr>
          <p:cNvPr id="6" name="슬라이드 번호 개체 틀 5">
            <a:extLst>
              <a:ext uri="{FF2B5EF4-FFF2-40B4-BE49-F238E27FC236}">
                <a16:creationId xmlns:a16="http://schemas.microsoft.com/office/drawing/2014/main" id="{4E026986-32F6-F4D8-F8A0-4EB148E1F39A}"/>
              </a:ext>
            </a:extLst>
          </p:cNvPr>
          <p:cNvSpPr>
            <a:spLocks noGrp="1"/>
          </p:cNvSpPr>
          <p:nvPr>
            <p:ph type="sldNum" sz="quarter" idx="4"/>
          </p:nvPr>
        </p:nvSpPr>
        <p:spPr/>
        <p:txBody>
          <a:bodyPr/>
          <a:lstStyle/>
          <a:p>
            <a:fld id="{8A7A6979-0714-4377-B894-6BE4C2D6E202}" type="slidenum">
              <a:rPr lang="en-US" smtClean="0"/>
              <a:pPr/>
              <a:t>12</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441D30-AB4E-9033-6D2E-6FF30B64896E}"/>
                  </a:ext>
                </a:extLst>
              </p:cNvPr>
              <p:cNvSpPr txBox="1"/>
              <p:nvPr/>
            </p:nvSpPr>
            <p:spPr>
              <a:xfrm>
                <a:off x="2576945" y="3712332"/>
                <a:ext cx="3639009" cy="8572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ko-Kore-KR" i="1" smtClean="0">
                              <a:latin typeface="Cambria Math" panose="02040503050406030204" pitchFamily="18" charset="0"/>
                            </a:rPr>
                          </m:ctrlPr>
                        </m:dPr>
                        <m:e>
                          <m:m>
                            <m:mPr>
                              <m:mcs>
                                <m:mc>
                                  <m:mcPr>
                                    <m:count m:val="1"/>
                                    <m:mcJc m:val="center"/>
                                  </m:mcPr>
                                </m:mc>
                              </m:mcs>
                              <m:ctrlPr>
                                <a:rPr kumimoji="1" lang="en-US" altLang="ko-Kore-KR" i="1" smtClean="0">
                                  <a:latin typeface="Cambria Math" panose="02040503050406030204" pitchFamily="18" charset="0"/>
                                </a:rPr>
                              </m:ctrlPr>
                            </m:mPr>
                            <m:mr>
                              <m:e>
                                <m:sSub>
                                  <m:sSubPr>
                                    <m:ctrlPr>
                                      <a:rPr kumimoji="1" lang="en-US" altLang="ko-Kore-KR" i="1" smtClean="0">
                                        <a:latin typeface="Cambria Math" panose="02040503050406030204" pitchFamily="18" charset="0"/>
                                      </a:rPr>
                                    </m:ctrlPr>
                                  </m:sSubPr>
                                  <m:e>
                                    <m:r>
                                      <a:rPr kumimoji="1" lang="en-US" altLang="ko-Kore-KR" b="0" i="1" smtClean="0">
                                        <a:latin typeface="Cambria Math" panose="02040503050406030204" pitchFamily="18" charset="0"/>
                                      </a:rPr>
                                      <m:t>𝑥</m:t>
                                    </m:r>
                                  </m:e>
                                  <m:sub>
                                    <m:r>
                                      <a:rPr kumimoji="1" lang="en-US" altLang="ko-Kore-KR" b="0" i="1" smtClean="0">
                                        <a:latin typeface="Cambria Math" panose="02040503050406030204" pitchFamily="18" charset="0"/>
                                      </a:rPr>
                                      <m:t>𝑔𝑙𝑜𝑏𝑎𝑙</m:t>
                                    </m:r>
                                    <m:r>
                                      <a:rPr kumimoji="1" lang="en-US" altLang="ko-Kore-KR" b="0" i="1" smtClean="0">
                                        <a:latin typeface="Cambria Math" panose="02040503050406030204" pitchFamily="18" charset="0"/>
                                      </a:rPr>
                                      <m:t>,</m:t>
                                    </m:r>
                                    <m:r>
                                      <a:rPr kumimoji="1" lang="en-US" altLang="ko-Kore-KR" b="0" i="1" smtClean="0">
                                        <a:latin typeface="Cambria Math" panose="02040503050406030204" pitchFamily="18" charset="0"/>
                                      </a:rPr>
                                      <m:t>𝑡</m:t>
                                    </m:r>
                                  </m:sub>
                                </m:sSub>
                              </m:e>
                            </m:mr>
                            <m:mr>
                              <m:e>
                                <m:sSub>
                                  <m:sSubPr>
                                    <m:ctrlPr>
                                      <a:rPr kumimoji="1" lang="en-US" altLang="ko-Kore-KR" i="1" smtClean="0">
                                        <a:latin typeface="Cambria Math" panose="02040503050406030204" pitchFamily="18" charset="0"/>
                                      </a:rPr>
                                    </m:ctrlPr>
                                  </m:sSubPr>
                                  <m:e>
                                    <m:r>
                                      <a:rPr kumimoji="1" lang="en-US" altLang="ko-Kore-KR" b="0" i="1" smtClean="0">
                                        <a:latin typeface="Cambria Math" panose="02040503050406030204" pitchFamily="18" charset="0"/>
                                      </a:rPr>
                                      <m:t>𝑦</m:t>
                                    </m:r>
                                  </m:e>
                                  <m:sub>
                                    <m:r>
                                      <a:rPr kumimoji="1" lang="en-US" altLang="ko-Kore-KR" b="0" i="1" smtClean="0">
                                        <a:latin typeface="Cambria Math" panose="02040503050406030204" pitchFamily="18" charset="0"/>
                                      </a:rPr>
                                      <m:t>𝑔𝑙𝑜𝑏𝑎𝑙</m:t>
                                    </m:r>
                                    <m:r>
                                      <a:rPr kumimoji="1" lang="en-US" altLang="ko-Kore-KR" b="0" i="1" smtClean="0">
                                        <a:latin typeface="Cambria Math" panose="02040503050406030204" pitchFamily="18" charset="0"/>
                                      </a:rPr>
                                      <m:t>,</m:t>
                                    </m:r>
                                    <m:r>
                                      <a:rPr kumimoji="1" lang="en-US" altLang="ko-Kore-KR" b="0" i="1" smtClean="0">
                                        <a:latin typeface="Cambria Math" panose="02040503050406030204" pitchFamily="18" charset="0"/>
                                      </a:rPr>
                                      <m:t>𝑡</m:t>
                                    </m:r>
                                  </m:sub>
                                </m:sSub>
                              </m:e>
                            </m:mr>
                            <m:mr>
                              <m:e>
                                <m:sSub>
                                  <m:sSubPr>
                                    <m:ctrlPr>
                                      <a:rPr kumimoji="1" lang="en-US" altLang="ko-Kore-KR" i="1" smtClean="0">
                                        <a:latin typeface="Cambria Math" panose="02040503050406030204" pitchFamily="18" charset="0"/>
                                      </a:rPr>
                                    </m:ctrlPr>
                                  </m:sSubPr>
                                  <m:e>
                                    <m:r>
                                      <a:rPr kumimoji="1" lang="en-US" altLang="ko-Kore-KR" b="0" i="1" smtClean="0">
                                        <a:latin typeface="Cambria Math" panose="02040503050406030204" pitchFamily="18" charset="0"/>
                                      </a:rPr>
                                      <m:t>𝑧</m:t>
                                    </m:r>
                                  </m:e>
                                  <m:sub>
                                    <m:r>
                                      <a:rPr kumimoji="1" lang="en-US" altLang="ko-Kore-KR" b="0" i="1" smtClean="0">
                                        <a:latin typeface="Cambria Math" panose="02040503050406030204" pitchFamily="18" charset="0"/>
                                      </a:rPr>
                                      <m:t>𝑔𝑙𝑜𝑏𝑎𝑙</m:t>
                                    </m:r>
                                    <m:r>
                                      <a:rPr kumimoji="1" lang="en-US" altLang="ko-Kore-KR" b="0" i="1" smtClean="0">
                                        <a:latin typeface="Cambria Math" panose="02040503050406030204" pitchFamily="18" charset="0"/>
                                      </a:rPr>
                                      <m:t>,</m:t>
                                    </m:r>
                                    <m:r>
                                      <a:rPr kumimoji="1" lang="en-US" altLang="ko-Kore-KR" b="0" i="1" smtClean="0">
                                        <a:latin typeface="Cambria Math" panose="02040503050406030204" pitchFamily="18" charset="0"/>
                                      </a:rPr>
                                      <m:t>𝑡</m:t>
                                    </m:r>
                                  </m:sub>
                                </m:sSub>
                              </m:e>
                            </m:mr>
                          </m:m>
                        </m:e>
                      </m:d>
                      <m:r>
                        <a:rPr kumimoji="1" lang="en-US" altLang="ko-Kore-KR" b="0" i="1" smtClean="0">
                          <a:latin typeface="Cambria Math" panose="02040503050406030204" pitchFamily="18" charset="0"/>
                        </a:rPr>
                        <m:t>=</m:t>
                      </m:r>
                      <m:d>
                        <m:dPr>
                          <m:begChr m:val="["/>
                          <m:endChr m:val="]"/>
                          <m:ctrlPr>
                            <a:rPr kumimoji="1" lang="en-US" altLang="ko-Kore-KR" i="1">
                              <a:latin typeface="Cambria Math" panose="02040503050406030204" pitchFamily="18" charset="0"/>
                            </a:rPr>
                          </m:ctrlPr>
                        </m:dPr>
                        <m:e>
                          <m:m>
                            <m:mPr>
                              <m:mcs>
                                <m:mc>
                                  <m:mcPr>
                                    <m:count m:val="1"/>
                                    <m:mcJc m:val="center"/>
                                  </m:mcPr>
                                </m:mc>
                              </m:mcs>
                              <m:ctrlPr>
                                <a:rPr kumimoji="1" lang="en-US" altLang="ko-Kore-KR" i="1">
                                  <a:latin typeface="Cambria Math" panose="02040503050406030204" pitchFamily="18" charset="0"/>
                                </a:rPr>
                              </m:ctrlPr>
                            </m:mPr>
                            <m:mr>
                              <m:e>
                                <m:sSub>
                                  <m:sSubPr>
                                    <m:ctrlPr>
                                      <a:rPr kumimoji="1" lang="en-US" altLang="ko-Kore-KR" i="1" smtClean="0">
                                        <a:latin typeface="Cambria Math" panose="02040503050406030204" pitchFamily="18" charset="0"/>
                                      </a:rPr>
                                    </m:ctrlPr>
                                  </m:sSubPr>
                                  <m:e>
                                    <m:r>
                                      <a:rPr kumimoji="1" lang="en-US" altLang="ko-Kore-KR" b="0" i="1" smtClean="0">
                                        <a:latin typeface="Cambria Math" panose="02040503050406030204" pitchFamily="18" charset="0"/>
                                      </a:rPr>
                                      <m:t>𝑥</m:t>
                                    </m:r>
                                  </m:e>
                                  <m:sub>
                                    <m:r>
                                      <a:rPr kumimoji="1" lang="en-US" altLang="ko-Kore-KR" b="0" i="1" smtClean="0">
                                        <a:latin typeface="Cambria Math" panose="02040503050406030204" pitchFamily="18" charset="0"/>
                                      </a:rPr>
                                      <m:t>𝑙𝑜𝑐𝑎𝑙</m:t>
                                    </m:r>
                                    <m:r>
                                      <a:rPr kumimoji="1" lang="en-US" altLang="ko-Kore-KR" b="0" i="1" smtClean="0">
                                        <a:latin typeface="Cambria Math" panose="02040503050406030204" pitchFamily="18" charset="0"/>
                                      </a:rPr>
                                      <m:t>,</m:t>
                                    </m:r>
                                    <m:r>
                                      <a:rPr kumimoji="1" lang="en-US" altLang="ko-Kore-KR" b="0" i="1" smtClean="0">
                                        <a:latin typeface="Cambria Math" panose="02040503050406030204" pitchFamily="18" charset="0"/>
                                      </a:rPr>
                                      <m:t>𝑡</m:t>
                                    </m:r>
                                  </m:sub>
                                </m:sSub>
                              </m:e>
                            </m:mr>
                            <m:mr>
                              <m:e>
                                <m:sSub>
                                  <m:sSubPr>
                                    <m:ctrlPr>
                                      <a:rPr kumimoji="1" lang="en-US" altLang="ko-Kore-KR" i="1" smtClean="0">
                                        <a:latin typeface="Cambria Math" panose="02040503050406030204" pitchFamily="18" charset="0"/>
                                      </a:rPr>
                                    </m:ctrlPr>
                                  </m:sSubPr>
                                  <m:e>
                                    <m:r>
                                      <a:rPr kumimoji="1" lang="en-US" altLang="ko-Kore-KR" b="0" i="1" smtClean="0">
                                        <a:latin typeface="Cambria Math" panose="02040503050406030204" pitchFamily="18" charset="0"/>
                                      </a:rPr>
                                      <m:t>𝑦</m:t>
                                    </m:r>
                                  </m:e>
                                  <m:sub>
                                    <m:r>
                                      <a:rPr kumimoji="1" lang="en-US" altLang="ko-Kore-KR" b="0" i="1" smtClean="0">
                                        <a:latin typeface="Cambria Math" panose="02040503050406030204" pitchFamily="18" charset="0"/>
                                      </a:rPr>
                                      <m:t>𝑙𝑜𝑐𝑎𝑙</m:t>
                                    </m:r>
                                    <m:r>
                                      <a:rPr kumimoji="1" lang="en-US" altLang="ko-Kore-KR" b="0" i="1" smtClean="0">
                                        <a:latin typeface="Cambria Math" panose="02040503050406030204" pitchFamily="18" charset="0"/>
                                      </a:rPr>
                                      <m:t>,</m:t>
                                    </m:r>
                                    <m:r>
                                      <a:rPr kumimoji="1" lang="en-US" altLang="ko-Kore-KR" b="0" i="1" smtClean="0">
                                        <a:latin typeface="Cambria Math" panose="02040503050406030204" pitchFamily="18" charset="0"/>
                                      </a:rPr>
                                      <m:t>𝑡</m:t>
                                    </m:r>
                                  </m:sub>
                                </m:sSub>
                              </m:e>
                            </m:mr>
                            <m:mr>
                              <m:e>
                                <m:sSub>
                                  <m:sSubPr>
                                    <m:ctrlPr>
                                      <a:rPr kumimoji="1" lang="en-US" altLang="ko-Kore-KR" i="1" smtClean="0">
                                        <a:latin typeface="Cambria Math" panose="02040503050406030204" pitchFamily="18" charset="0"/>
                                      </a:rPr>
                                    </m:ctrlPr>
                                  </m:sSubPr>
                                  <m:e>
                                    <m:r>
                                      <a:rPr kumimoji="1" lang="en-US" altLang="ko-Kore-KR" b="0" i="1" smtClean="0">
                                        <a:latin typeface="Cambria Math" panose="02040503050406030204" pitchFamily="18" charset="0"/>
                                      </a:rPr>
                                      <m:t>𝑧</m:t>
                                    </m:r>
                                  </m:e>
                                  <m:sub>
                                    <m:r>
                                      <a:rPr kumimoji="1" lang="en-US" altLang="ko-Kore-KR" b="0" i="1" smtClean="0">
                                        <a:latin typeface="Cambria Math" panose="02040503050406030204" pitchFamily="18" charset="0"/>
                                      </a:rPr>
                                      <m:t>𝑙𝑜𝑐𝑎𝑙</m:t>
                                    </m:r>
                                    <m:r>
                                      <a:rPr kumimoji="1" lang="en-US" altLang="ko-Kore-KR" b="0" i="1" smtClean="0">
                                        <a:latin typeface="Cambria Math" panose="02040503050406030204" pitchFamily="18" charset="0"/>
                                      </a:rPr>
                                      <m:t>,</m:t>
                                    </m:r>
                                    <m:r>
                                      <a:rPr kumimoji="1" lang="en-US" altLang="ko-Kore-KR" b="0" i="1" smtClean="0">
                                        <a:latin typeface="Cambria Math" panose="02040503050406030204" pitchFamily="18" charset="0"/>
                                      </a:rPr>
                                      <m:t>𝑡</m:t>
                                    </m:r>
                                  </m:sub>
                                </m:sSub>
                              </m:e>
                            </m:mr>
                          </m:m>
                        </m:e>
                      </m:d>
                      <m:r>
                        <a:rPr kumimoji="1" lang="en-US" altLang="ko-Kore-KR" b="0" i="1" smtClean="0">
                          <a:latin typeface="Cambria Math" panose="02040503050406030204" pitchFamily="18" charset="0"/>
                        </a:rPr>
                        <m:t>+</m:t>
                      </m:r>
                      <m:sSub>
                        <m:sSubPr>
                          <m:ctrlPr>
                            <a:rPr kumimoji="1" lang="en-US" altLang="ko-Kore-KR" b="0" i="1" smtClean="0">
                              <a:latin typeface="Cambria Math" panose="02040503050406030204" pitchFamily="18" charset="0"/>
                            </a:rPr>
                          </m:ctrlPr>
                        </m:sSubPr>
                        <m:e>
                          <m:r>
                            <a:rPr kumimoji="1" lang="en-US" altLang="ko-Kore-KR" b="0" i="1" smtClean="0">
                              <a:latin typeface="Cambria Math" panose="02040503050406030204" pitchFamily="18" charset="0"/>
                            </a:rPr>
                            <m:t>𝑑</m:t>
                          </m:r>
                        </m:e>
                        <m:sub>
                          <m:r>
                            <a:rPr kumimoji="1" lang="en-US" altLang="ko-Kore-KR" b="0" i="1" smtClean="0">
                              <a:latin typeface="Cambria Math" panose="02040503050406030204" pitchFamily="18" charset="0"/>
                            </a:rPr>
                            <m:t>𝑡</m:t>
                          </m:r>
                        </m:sub>
                      </m:sSub>
                      <m:d>
                        <m:dPr>
                          <m:begChr m:val="["/>
                          <m:endChr m:val="]"/>
                          <m:ctrlPr>
                            <a:rPr kumimoji="1" lang="en-US" altLang="ko-Kore-KR" i="1">
                              <a:latin typeface="Cambria Math" panose="02040503050406030204" pitchFamily="18" charset="0"/>
                            </a:rPr>
                          </m:ctrlPr>
                        </m:dPr>
                        <m:e>
                          <m:m>
                            <m:mPr>
                              <m:mcs>
                                <m:mc>
                                  <m:mcPr>
                                    <m:count m:val="1"/>
                                    <m:mcJc m:val="center"/>
                                  </m:mcPr>
                                </m:mc>
                              </m:mcs>
                              <m:ctrlPr>
                                <a:rPr kumimoji="1" lang="en-US" altLang="ko-Kore-KR" i="1">
                                  <a:latin typeface="Cambria Math" panose="02040503050406030204" pitchFamily="18" charset="0"/>
                                </a:rPr>
                              </m:ctrlPr>
                            </m:mPr>
                            <m:mr>
                              <m:e>
                                <m:func>
                                  <m:funcPr>
                                    <m:ctrlPr>
                                      <a:rPr kumimoji="1" lang="en-US" altLang="ko-Kore-KR" i="1" smtClean="0">
                                        <a:latin typeface="Cambria Math" panose="02040503050406030204" pitchFamily="18" charset="0"/>
                                      </a:rPr>
                                    </m:ctrlPr>
                                  </m:funcPr>
                                  <m:fName>
                                    <m:r>
                                      <m:rPr>
                                        <m:sty m:val="p"/>
                                      </m:rPr>
                                      <a:rPr kumimoji="1" lang="en-US" altLang="ko-Kore-KR" b="0" i="0" smtClean="0">
                                        <a:latin typeface="Cambria Math" panose="02040503050406030204" pitchFamily="18" charset="0"/>
                                      </a:rPr>
                                      <m:t>cos</m:t>
                                    </m:r>
                                  </m:fName>
                                  <m:e>
                                    <m:sSub>
                                      <m:sSubPr>
                                        <m:ctrlPr>
                                          <a:rPr kumimoji="1" lang="en-US" altLang="ko-Kore-KR" i="1" smtClean="0">
                                            <a:latin typeface="Cambria Math" panose="02040503050406030204" pitchFamily="18" charset="0"/>
                                          </a:rPr>
                                        </m:ctrlPr>
                                      </m:sSubPr>
                                      <m:e>
                                        <m:r>
                                          <a:rPr kumimoji="1" lang="en-US" altLang="ko-Kore-KR" i="1" smtClean="0">
                                            <a:latin typeface="Cambria Math" panose="02040503050406030204" pitchFamily="18" charset="0"/>
                                            <a:ea typeface="Cambria Math" panose="02040503050406030204" pitchFamily="18" charset="0"/>
                                          </a:rPr>
                                          <m:t>𝜃</m:t>
                                        </m:r>
                                      </m:e>
                                      <m:sub>
                                        <m:r>
                                          <a:rPr kumimoji="1" lang="en-US" altLang="ko-Kore-KR" b="0" i="1" smtClean="0">
                                            <a:latin typeface="Cambria Math" panose="02040503050406030204" pitchFamily="18" charset="0"/>
                                          </a:rPr>
                                          <m:t>𝑡</m:t>
                                        </m:r>
                                      </m:sub>
                                    </m:sSub>
                                  </m:e>
                                </m:func>
                              </m:e>
                            </m:mr>
                            <m:mr>
                              <m:e>
                                <m:func>
                                  <m:funcPr>
                                    <m:ctrlPr>
                                      <a:rPr kumimoji="1" lang="en-US" altLang="ko-Kore-KR" i="1" smtClean="0">
                                        <a:latin typeface="Cambria Math" panose="02040503050406030204" pitchFamily="18" charset="0"/>
                                      </a:rPr>
                                    </m:ctrlPr>
                                  </m:funcPr>
                                  <m:fName>
                                    <m:r>
                                      <m:rPr>
                                        <m:sty m:val="p"/>
                                      </m:rPr>
                                      <a:rPr kumimoji="1" lang="en-US" altLang="ko-Kore-KR" b="0" i="0" smtClean="0">
                                        <a:latin typeface="Cambria Math" panose="02040503050406030204" pitchFamily="18" charset="0"/>
                                      </a:rPr>
                                      <m:t>sin</m:t>
                                    </m:r>
                                  </m:fName>
                                  <m:e>
                                    <m:sSub>
                                      <m:sSubPr>
                                        <m:ctrlPr>
                                          <a:rPr kumimoji="1" lang="en-US" altLang="ko-Kore-KR" i="1" smtClean="0">
                                            <a:latin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𝜃</m:t>
                                        </m:r>
                                      </m:e>
                                      <m:sub>
                                        <m:r>
                                          <a:rPr kumimoji="1" lang="en-US" altLang="ko-Kore-KR" b="0" i="1" smtClean="0">
                                            <a:latin typeface="Cambria Math" panose="02040503050406030204" pitchFamily="18" charset="0"/>
                                          </a:rPr>
                                          <m:t>𝑡</m:t>
                                        </m:r>
                                      </m:sub>
                                    </m:sSub>
                                  </m:e>
                                </m:func>
                              </m:e>
                            </m:mr>
                            <m:mr>
                              <m:e>
                                <m:r>
                                  <a:rPr kumimoji="1" lang="en-US" altLang="ko-Kore-KR" b="0" i="1" smtClean="0">
                                    <a:latin typeface="Cambria Math" panose="02040503050406030204" pitchFamily="18" charset="0"/>
                                  </a:rPr>
                                  <m:t>0</m:t>
                                </m:r>
                              </m:e>
                            </m:mr>
                          </m:m>
                        </m:e>
                      </m:d>
                    </m:oMath>
                  </m:oMathPara>
                </a14:m>
                <a:endParaRPr kumimoji="1" lang="ko-Kore-KR" altLang="en-US" dirty="0"/>
              </a:p>
            </p:txBody>
          </p:sp>
        </mc:Choice>
        <mc:Fallback xmlns="">
          <p:sp>
            <p:nvSpPr>
              <p:cNvPr id="7" name="TextBox 6">
                <a:extLst>
                  <a:ext uri="{FF2B5EF4-FFF2-40B4-BE49-F238E27FC236}">
                    <a16:creationId xmlns:a16="http://schemas.microsoft.com/office/drawing/2014/main" id="{DE441D30-AB4E-9033-6D2E-6FF30B64896E}"/>
                  </a:ext>
                </a:extLst>
              </p:cNvPr>
              <p:cNvSpPr txBox="1">
                <a:spLocks noRot="1" noChangeAspect="1" noMove="1" noResize="1" noEditPoints="1" noAdjustHandles="1" noChangeArrowheads="1" noChangeShapeType="1" noTextEdit="1"/>
              </p:cNvSpPr>
              <p:nvPr/>
            </p:nvSpPr>
            <p:spPr>
              <a:xfrm>
                <a:off x="2576945" y="3712332"/>
                <a:ext cx="3639009" cy="857286"/>
              </a:xfrm>
              <a:prstGeom prst="rect">
                <a:avLst/>
              </a:prstGeom>
              <a:blipFill>
                <a:blip r:embed="rId3"/>
                <a:stretch>
                  <a:fillRect b="-2941"/>
                </a:stretch>
              </a:blipFill>
            </p:spPr>
            <p:txBody>
              <a:bodyPr/>
              <a:lstStyle/>
              <a:p>
                <a:r>
                  <a:rPr lang="ko-Kore-KR" altLang="en-US">
                    <a:noFill/>
                  </a:rPr>
                  <a:t> </a:t>
                </a:r>
              </a:p>
            </p:txBody>
          </p:sp>
        </mc:Fallback>
      </mc:AlternateContent>
      <p:sp>
        <p:nvSpPr>
          <p:cNvPr id="9" name="TextBox 8">
            <a:extLst>
              <a:ext uri="{FF2B5EF4-FFF2-40B4-BE49-F238E27FC236}">
                <a16:creationId xmlns:a16="http://schemas.microsoft.com/office/drawing/2014/main" id="{87CC3148-FF31-1A27-A68F-A6A02A2C978B}"/>
              </a:ext>
            </a:extLst>
          </p:cNvPr>
          <p:cNvSpPr txBox="1"/>
          <p:nvPr/>
        </p:nvSpPr>
        <p:spPr>
          <a:xfrm>
            <a:off x="6679800" y="3967809"/>
            <a:ext cx="886690" cy="307777"/>
          </a:xfrm>
          <a:prstGeom prst="rect">
            <a:avLst/>
          </a:prstGeom>
          <a:noFill/>
        </p:spPr>
        <p:txBody>
          <a:bodyPr wrap="square" rtlCol="0">
            <a:spAutoFit/>
          </a:bodyPr>
          <a:lstStyle/>
          <a:p>
            <a:r>
              <a:rPr kumimoji="1" lang="en-US" altLang="ko-Kore-KR" sz="1400" dirty="0">
                <a:latin typeface="Franklin Gothic Medium" panose="020B0603020102020204" pitchFamily="34" charset="0"/>
              </a:rPr>
              <a:t>   (1)</a:t>
            </a:r>
            <a:endParaRPr kumimoji="1" lang="ko-Kore-KR" altLang="en-US" sz="1400" dirty="0">
              <a:latin typeface="Franklin Gothic Medium" panose="020B0603020102020204" pitchFamily="34" charset="0"/>
            </a:endParaRPr>
          </a:p>
        </p:txBody>
      </p:sp>
    </p:spTree>
    <p:extLst>
      <p:ext uri="{BB962C8B-B14F-4D97-AF65-F5344CB8AC3E}">
        <p14:creationId xmlns:p14="http://schemas.microsoft.com/office/powerpoint/2010/main" val="1787692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Machine Learning Models – Linear Regression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471907"/>
                <a:ext cx="7790797" cy="749980"/>
              </a:xfrm>
            </p:spPr>
            <p:txBody>
              <a:bodyPr>
                <a:normAutofit/>
              </a:bodyPr>
              <a:lstStyle/>
              <a:p>
                <a:pPr>
                  <a:lnSpc>
                    <a:spcPct val="150000"/>
                  </a:lnSpc>
                </a:pPr>
                <a:r>
                  <a:rPr lang="en" altLang="ko-Kore-KR" sz="1400" dirty="0"/>
                  <a:t>Linear Regression reveals the relation (</a:t>
                </a:r>
                <a:r>
                  <a:rPr lang="en" altLang="ko-Kore-KR" sz="1400" i="1" dirty="0">
                    <a:latin typeface="Times New Roman" panose="02020603050405020304" pitchFamily="18" charset="0"/>
                    <a:cs typeface="Times New Roman" panose="02020603050405020304" pitchFamily="18" charset="0"/>
                  </a:rPr>
                  <a:t>β</a:t>
                </a:r>
                <a:r>
                  <a:rPr lang="en" altLang="ko-Kore-KR" sz="1400" dirty="0"/>
                  <a:t>) between input and output with a distribution of train data</a:t>
                </a:r>
                <a:endParaRPr lang="en" altLang="ko-Kore-KR" sz="900" dirty="0"/>
              </a:p>
              <a:p>
                <a:pPr>
                  <a:lnSpc>
                    <a:spcPct val="150000"/>
                  </a:lnSpc>
                </a:pPr>
                <a:r>
                  <a:rPr lang="en" altLang="ko-Kore-KR" sz="1400" dirty="0"/>
                  <a:t>It uses the equation </a:t>
                </a:r>
                <a14:m>
                  <m:oMath xmlns:m="http://schemas.openxmlformats.org/officeDocument/2006/math">
                    <m:r>
                      <a:rPr lang="en-US" altLang="ko-Kore-KR" sz="1400" b="0" i="1" smtClean="0">
                        <a:latin typeface="Cambria Math" panose="02040503050406030204" pitchFamily="18" charset="0"/>
                      </a:rPr>
                      <m:t>𝑦</m:t>
                    </m:r>
                    <m:r>
                      <a:rPr lang="en-US" altLang="ko-Kore-KR" sz="1400" b="0" i="1" smtClean="0">
                        <a:latin typeface="Cambria Math" panose="02040503050406030204" pitchFamily="18" charset="0"/>
                      </a:rPr>
                      <m:t>=</m:t>
                    </m:r>
                    <m:acc>
                      <m:accPr>
                        <m:chr m:val="̂"/>
                        <m:ctrlPr>
                          <a:rPr kumimoji="1" lang="ko-Kore-KR" altLang="en-US" sz="1400" i="1">
                            <a:latin typeface="Cambria Math" panose="02040503050406030204" pitchFamily="18" charset="0"/>
                          </a:rPr>
                        </m:ctrlPr>
                      </m:accPr>
                      <m:e>
                        <m:r>
                          <a:rPr lang="en-US" altLang="ko-Kore-KR" sz="1400" i="1">
                            <a:latin typeface="Cambria Math" panose="02040503050406030204" pitchFamily="18" charset="0"/>
                            <a:ea typeface="Cambria Math" panose="02040503050406030204" pitchFamily="18" charset="0"/>
                          </a:rPr>
                          <m:t>𝛽</m:t>
                        </m:r>
                      </m:e>
                    </m:acc>
                    <m:r>
                      <a:rPr lang="en-US" altLang="ko-Kore-KR" sz="1400" b="0" i="1" smtClean="0">
                        <a:latin typeface="Cambria Math" panose="02040503050406030204" pitchFamily="18" charset="0"/>
                        <a:ea typeface="Cambria Math" panose="02040503050406030204" pitchFamily="18" charset="0"/>
                      </a:rPr>
                      <m:t>𝑋</m:t>
                    </m:r>
                  </m:oMath>
                </a14:m>
                <a:r>
                  <a:rPr lang="en" altLang="ko-Kore-KR" sz="1400" dirty="0"/>
                  <a:t> to get </a:t>
                </a:r>
                <a14:m>
                  <m:oMath xmlns:m="http://schemas.openxmlformats.org/officeDocument/2006/math">
                    <m:acc>
                      <m:accPr>
                        <m:chr m:val="̂"/>
                        <m:ctrlPr>
                          <a:rPr kumimoji="1" lang="ko-Kore-KR" altLang="en-US" sz="1400" i="1">
                            <a:latin typeface="Cambria Math" panose="02040503050406030204" pitchFamily="18" charset="0"/>
                          </a:rPr>
                        </m:ctrlPr>
                      </m:accPr>
                      <m:e>
                        <m:r>
                          <a:rPr kumimoji="1" lang="en-US" altLang="ko-Kore-KR" sz="1400" b="0" i="1" smtClean="0">
                            <a:latin typeface="Cambria Math" panose="02040503050406030204" pitchFamily="18" charset="0"/>
                          </a:rPr>
                          <m:t>𝑦</m:t>
                        </m:r>
                      </m:e>
                    </m:acc>
                  </m:oMath>
                </a14:m>
                <a:r>
                  <a:rPr lang="en" altLang="ko-Kore-KR" sz="1400" dirty="0"/>
                  <a:t>, and </a:t>
                </a:r>
                <a14:m>
                  <m:oMath xmlns:m="http://schemas.openxmlformats.org/officeDocument/2006/math">
                    <m:acc>
                      <m:accPr>
                        <m:chr m:val="̂"/>
                        <m:ctrlPr>
                          <a:rPr kumimoji="1" lang="ko-Kore-KR" altLang="en-US" sz="1400" i="1">
                            <a:latin typeface="Cambria Math" panose="02040503050406030204" pitchFamily="18" charset="0"/>
                          </a:rPr>
                        </m:ctrlPr>
                      </m:accPr>
                      <m:e>
                        <m:r>
                          <a:rPr lang="en-US" altLang="ko-Kore-KR" sz="1400" i="1">
                            <a:latin typeface="Cambria Math" panose="02040503050406030204" pitchFamily="18" charset="0"/>
                            <a:ea typeface="Cambria Math" panose="02040503050406030204" pitchFamily="18" charset="0"/>
                          </a:rPr>
                          <m:t>𝛽</m:t>
                        </m:r>
                      </m:e>
                    </m:acc>
                  </m:oMath>
                </a14:m>
                <a:r>
                  <a:rPr lang="en" altLang="ko-Kore-KR" sz="1400" dirty="0"/>
                  <a:t> can be calculated by the Least Square Method</a:t>
                </a:r>
              </a:p>
            </p:txBody>
          </p:sp>
        </mc:Choice>
        <mc:Fallback>
          <p:sp>
            <p:nvSpPr>
              <p:cNvPr id="4" name="Text Placeholder 3">
                <a:extLst>
                  <a:ext uri="{FF2B5EF4-FFF2-40B4-BE49-F238E27FC236}">
                    <a16:creationId xmlns:a16="http://schemas.microsoft.com/office/drawing/2014/main" id="{FFAD8F25-3622-4045-89F0-629E0375DAE7}"/>
                  </a:ext>
                </a:extLst>
              </p:cNvPr>
              <p:cNvSpPr>
                <a:spLocks noGrp="1" noRot="1" noChangeAspect="1" noMove="1" noResize="1" noEditPoints="1" noAdjustHandles="1" noChangeArrowheads="1" noChangeShapeType="1" noTextEdit="1"/>
              </p:cNvSpPr>
              <p:nvPr>
                <p:ph type="body" sz="quarter" idx="14"/>
              </p:nvPr>
            </p:nvSpPr>
            <p:spPr>
              <a:xfrm>
                <a:off x="905346" y="1471907"/>
                <a:ext cx="7790797" cy="749980"/>
              </a:xfrm>
              <a:blipFill>
                <a:blip r:embed="rId3"/>
                <a:stretch>
                  <a:fillRect l="-1466" r="-326"/>
                </a:stretch>
              </a:blipFill>
            </p:spPr>
            <p:txBody>
              <a:bodyPr/>
              <a:lstStyle/>
              <a:p>
                <a:r>
                  <a:rPr lang="ko-Kore-KR" altLang="en-US">
                    <a:noFill/>
                  </a:rPr>
                  <a:t> </a:t>
                </a:r>
              </a:p>
            </p:txBody>
          </p:sp>
        </mc:Fallback>
      </mc:AlternateContent>
      <p:sp>
        <p:nvSpPr>
          <p:cNvPr id="6" name="슬라이드 번호 개체 틀 5">
            <a:extLst>
              <a:ext uri="{FF2B5EF4-FFF2-40B4-BE49-F238E27FC236}">
                <a16:creationId xmlns:a16="http://schemas.microsoft.com/office/drawing/2014/main" id="{4E026986-32F6-F4D8-F8A0-4EB148E1F39A}"/>
              </a:ext>
            </a:extLst>
          </p:cNvPr>
          <p:cNvSpPr>
            <a:spLocks noGrp="1"/>
          </p:cNvSpPr>
          <p:nvPr>
            <p:ph type="sldNum" sz="quarter" idx="4"/>
          </p:nvPr>
        </p:nvSpPr>
        <p:spPr/>
        <p:txBody>
          <a:bodyPr/>
          <a:lstStyle/>
          <a:p>
            <a:fld id="{8A7A6979-0714-4377-B894-6BE4C2D6E202}" type="slidenum">
              <a:rPr lang="en-US" smtClean="0"/>
              <a:pPr/>
              <a:t>13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8064B8-424A-8246-FB84-85D184F7E86C}"/>
                  </a:ext>
                </a:extLst>
              </p:cNvPr>
              <p:cNvSpPr txBox="1"/>
              <p:nvPr/>
            </p:nvSpPr>
            <p:spPr>
              <a:xfrm>
                <a:off x="3066459" y="2287539"/>
                <a:ext cx="3011081" cy="351828"/>
              </a:xfrm>
              <a:prstGeom prst="rect">
                <a:avLst/>
              </a:prstGeom>
              <a:noFill/>
            </p:spPr>
            <p:txBody>
              <a:bodyPr wrap="none" rtlCol="0">
                <a:spAutoFit/>
              </a:bodyPr>
              <a:lstStyle/>
              <a:p>
                <a:r>
                  <a:rPr lang="en" altLang="ko-Kore-KR" sz="1600" dirty="0">
                    <a:solidFill>
                      <a:srgbClr val="000000"/>
                    </a:solidFill>
                    <a:latin typeface="Franklin Gothic Medium" panose="020B0603020102020204" pitchFamily="34" charset="0"/>
                  </a:rPr>
                  <a:t>LSM Equation:</a:t>
                </a:r>
                <a:r>
                  <a:rPr lang="en" altLang="ko-Kore-KR" sz="1200" dirty="0">
                    <a:solidFill>
                      <a:srgbClr val="000000"/>
                    </a:solidFill>
                    <a:latin typeface="Franklin Gothic Medium" panose="020B0603020102020204" pitchFamily="34" charset="0"/>
                  </a:rPr>
                  <a:t> </a:t>
                </a:r>
                <a14:m>
                  <m:oMath xmlns:m="http://schemas.openxmlformats.org/officeDocument/2006/math">
                    <m:acc>
                      <m:accPr>
                        <m:chr m:val="̂"/>
                        <m:ctrlPr>
                          <a:rPr kumimoji="1" lang="ko-Kore-KR" altLang="en-US" sz="1600" i="1" smtClean="0">
                            <a:latin typeface="Cambria Math" panose="02040503050406030204" pitchFamily="18" charset="0"/>
                          </a:rPr>
                        </m:ctrlPr>
                      </m:accPr>
                      <m:e>
                        <m:r>
                          <a:rPr kumimoji="1" lang="ko-Kore-KR" altLang="en-US" sz="1600" i="1" smtClean="0">
                            <a:latin typeface="Cambria Math" panose="02040503050406030204" pitchFamily="18" charset="0"/>
                          </a:rPr>
                          <m:t>𝛽</m:t>
                        </m:r>
                      </m:e>
                    </m:acc>
                    <m:r>
                      <a:rPr kumimoji="1" lang="en-US" altLang="ko-Kore-KR" sz="1600" b="0" i="1" smtClean="0">
                        <a:latin typeface="Cambria Math" panose="02040503050406030204" pitchFamily="18" charset="0"/>
                      </a:rPr>
                      <m:t>=</m:t>
                    </m:r>
                    <m:sSup>
                      <m:sSupPr>
                        <m:ctrlPr>
                          <a:rPr kumimoji="1" lang="en-US" altLang="ko-Kore-KR" sz="1600" b="0" i="1" smtClean="0">
                            <a:latin typeface="Cambria Math" panose="02040503050406030204" pitchFamily="18" charset="0"/>
                          </a:rPr>
                        </m:ctrlPr>
                      </m:sSupPr>
                      <m:e>
                        <m:r>
                          <a:rPr kumimoji="1" lang="en-US" altLang="ko-Kore-KR" sz="1600" i="1">
                            <a:latin typeface="Cambria Math" panose="02040503050406030204" pitchFamily="18" charset="0"/>
                          </a:rPr>
                          <m:t>(</m:t>
                        </m:r>
                        <m:sSup>
                          <m:sSupPr>
                            <m:ctrlPr>
                              <a:rPr kumimoji="1" lang="en-US" altLang="ko-Kore-KR" sz="1600" i="1">
                                <a:latin typeface="Cambria Math" panose="02040503050406030204" pitchFamily="18" charset="0"/>
                              </a:rPr>
                            </m:ctrlPr>
                          </m:sSupPr>
                          <m:e>
                            <m:r>
                              <a:rPr kumimoji="1" lang="en-US" altLang="ko-Kore-KR" sz="1600" i="1">
                                <a:latin typeface="Cambria Math" panose="02040503050406030204" pitchFamily="18" charset="0"/>
                              </a:rPr>
                              <m:t>𝑋</m:t>
                            </m:r>
                          </m:e>
                          <m:sup>
                            <m:r>
                              <a:rPr kumimoji="1" lang="en-US" altLang="ko-Kore-KR" sz="1600" i="1">
                                <a:latin typeface="Cambria Math" panose="02040503050406030204" pitchFamily="18" charset="0"/>
                              </a:rPr>
                              <m:t>𝑇</m:t>
                            </m:r>
                          </m:sup>
                        </m:sSup>
                        <m:r>
                          <a:rPr kumimoji="1" lang="en-US" altLang="ko-Kore-KR" sz="1600" i="1">
                            <a:latin typeface="Cambria Math" panose="02040503050406030204" pitchFamily="18" charset="0"/>
                          </a:rPr>
                          <m:t>𝑋</m:t>
                        </m:r>
                        <m:r>
                          <a:rPr kumimoji="1" lang="en-US" altLang="ko-Kore-KR" sz="1600" i="1">
                            <a:latin typeface="Cambria Math" panose="02040503050406030204" pitchFamily="18" charset="0"/>
                          </a:rPr>
                          <m:t>)</m:t>
                        </m:r>
                      </m:e>
                      <m:sup>
                        <m:r>
                          <a:rPr kumimoji="1" lang="en-US" altLang="ko-Kore-KR" sz="1600" b="0" i="1" smtClean="0">
                            <a:latin typeface="Cambria Math" panose="02040503050406030204" pitchFamily="18" charset="0"/>
                          </a:rPr>
                          <m:t>−1</m:t>
                        </m:r>
                      </m:sup>
                    </m:sSup>
                    <m:sSup>
                      <m:sSupPr>
                        <m:ctrlPr>
                          <a:rPr kumimoji="1" lang="en-US" altLang="ko-Kore-KR" sz="1600" b="0" i="1" smtClean="0">
                            <a:latin typeface="Cambria Math" panose="02040503050406030204" pitchFamily="18" charset="0"/>
                          </a:rPr>
                        </m:ctrlPr>
                      </m:sSupPr>
                      <m:e>
                        <m:r>
                          <a:rPr kumimoji="1" lang="en-US" altLang="ko-Kore-KR" sz="1600" b="0" i="1" smtClean="0">
                            <a:latin typeface="Cambria Math" panose="02040503050406030204" pitchFamily="18" charset="0"/>
                          </a:rPr>
                          <m:t>𝑋</m:t>
                        </m:r>
                      </m:e>
                      <m:sup>
                        <m:r>
                          <a:rPr kumimoji="1" lang="en-US" altLang="ko-Kore-KR" sz="1600" b="0" i="1" smtClean="0">
                            <a:latin typeface="Cambria Math" panose="02040503050406030204" pitchFamily="18" charset="0"/>
                          </a:rPr>
                          <m:t>𝑇</m:t>
                        </m:r>
                      </m:sup>
                    </m:sSup>
                    <m:r>
                      <a:rPr kumimoji="1" lang="en-US" altLang="ko-Kore-KR" sz="1600" b="0" i="1" smtClean="0">
                        <a:latin typeface="Cambria Math" panose="02040503050406030204" pitchFamily="18" charset="0"/>
                      </a:rPr>
                      <m:t>𝑦</m:t>
                    </m:r>
                  </m:oMath>
                </a14:m>
                <a:endParaRPr kumimoji="1" lang="ko-Kore-KR" altLang="en-US" sz="1600" dirty="0"/>
              </a:p>
            </p:txBody>
          </p:sp>
        </mc:Choice>
        <mc:Fallback xmlns="">
          <p:sp>
            <p:nvSpPr>
              <p:cNvPr id="8" name="TextBox 7">
                <a:extLst>
                  <a:ext uri="{FF2B5EF4-FFF2-40B4-BE49-F238E27FC236}">
                    <a16:creationId xmlns:a16="http://schemas.microsoft.com/office/drawing/2014/main" id="{838064B8-424A-8246-FB84-85D184F7E86C}"/>
                  </a:ext>
                </a:extLst>
              </p:cNvPr>
              <p:cNvSpPr txBox="1">
                <a:spLocks noRot="1" noChangeAspect="1" noMove="1" noResize="1" noEditPoints="1" noAdjustHandles="1" noChangeArrowheads="1" noChangeShapeType="1" noTextEdit="1"/>
              </p:cNvSpPr>
              <p:nvPr/>
            </p:nvSpPr>
            <p:spPr>
              <a:xfrm>
                <a:off x="3066459" y="2287539"/>
                <a:ext cx="3011081" cy="351828"/>
              </a:xfrm>
              <a:prstGeom prst="rect">
                <a:avLst/>
              </a:prstGeom>
              <a:blipFill>
                <a:blip r:embed="rId4"/>
                <a:stretch>
                  <a:fillRect l="-840" t="-3571" b="-25000"/>
                </a:stretch>
              </a:blipFill>
            </p:spPr>
            <p:txBody>
              <a:bodyPr/>
              <a:lstStyle/>
              <a:p>
                <a:r>
                  <a:rPr lang="ko-Kore-KR" altLang="en-US">
                    <a:noFill/>
                  </a:rPr>
                  <a:t> </a:t>
                </a:r>
              </a:p>
            </p:txBody>
          </p:sp>
        </mc:Fallback>
      </mc:AlternateContent>
      <p:sp>
        <p:nvSpPr>
          <p:cNvPr id="9" name="TextBox 8">
            <a:extLst>
              <a:ext uri="{FF2B5EF4-FFF2-40B4-BE49-F238E27FC236}">
                <a16:creationId xmlns:a16="http://schemas.microsoft.com/office/drawing/2014/main" id="{23C8CC09-F2FE-853C-3E21-D66C3048C7C9}"/>
              </a:ext>
            </a:extLst>
          </p:cNvPr>
          <p:cNvSpPr txBox="1"/>
          <p:nvPr/>
        </p:nvSpPr>
        <p:spPr>
          <a:xfrm>
            <a:off x="6679800" y="2317146"/>
            <a:ext cx="886690" cy="307777"/>
          </a:xfrm>
          <a:prstGeom prst="rect">
            <a:avLst/>
          </a:prstGeom>
          <a:noFill/>
        </p:spPr>
        <p:txBody>
          <a:bodyPr wrap="square" rtlCol="0">
            <a:spAutoFit/>
          </a:bodyPr>
          <a:lstStyle/>
          <a:p>
            <a:r>
              <a:rPr kumimoji="1" lang="en-US" altLang="ko-Kore-KR" sz="1400" dirty="0">
                <a:latin typeface="Franklin Gothic Medium" panose="020B0603020102020204" pitchFamily="34" charset="0"/>
              </a:rPr>
              <a:t>   (2)</a:t>
            </a:r>
            <a:endParaRPr kumimoji="1" lang="ko-Kore-KR" altLang="en-US" sz="1400" dirty="0">
              <a:latin typeface="Franklin Gothic Medium" panose="020B0603020102020204" pitchFamily="34" charset="0"/>
            </a:endParaRPr>
          </a:p>
        </p:txBody>
      </p:sp>
      <p:sp>
        <p:nvSpPr>
          <p:cNvPr id="5" name="TextBox 4">
            <a:extLst>
              <a:ext uri="{FF2B5EF4-FFF2-40B4-BE49-F238E27FC236}">
                <a16:creationId xmlns:a16="http://schemas.microsoft.com/office/drawing/2014/main" id="{38F4D636-D91E-6E6A-453E-00C526F7A005}"/>
              </a:ext>
            </a:extLst>
          </p:cNvPr>
          <p:cNvSpPr txBox="1"/>
          <p:nvPr/>
        </p:nvSpPr>
        <p:spPr>
          <a:xfrm>
            <a:off x="6679800" y="3499695"/>
            <a:ext cx="886690" cy="307777"/>
          </a:xfrm>
          <a:prstGeom prst="rect">
            <a:avLst/>
          </a:prstGeom>
          <a:noFill/>
        </p:spPr>
        <p:txBody>
          <a:bodyPr wrap="square" rtlCol="0">
            <a:spAutoFit/>
          </a:bodyPr>
          <a:lstStyle/>
          <a:p>
            <a:r>
              <a:rPr kumimoji="1" lang="en-US" altLang="ko-Kore-KR" sz="1400" dirty="0">
                <a:latin typeface="Franklin Gothic Medium" panose="020B0603020102020204" pitchFamily="34" charset="0"/>
              </a:rPr>
              <a:t>   (3)</a:t>
            </a:r>
            <a:endParaRPr kumimoji="1" lang="ko-Kore-KR" altLang="en-US" sz="1400" dirty="0">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ACA907-5F5B-797D-5B43-79013AACF2BA}"/>
                  </a:ext>
                </a:extLst>
              </p:cNvPr>
              <p:cNvSpPr txBox="1"/>
              <p:nvPr/>
            </p:nvSpPr>
            <p:spPr>
              <a:xfrm>
                <a:off x="3174951" y="3467343"/>
                <a:ext cx="2794098" cy="3852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600" i="1" smtClean="0">
                              <a:latin typeface="Cambria Math" panose="02040503050406030204" pitchFamily="18" charset="0"/>
                            </a:rPr>
                          </m:ctrlPr>
                        </m:sSubPr>
                        <m:e>
                          <m:acc>
                            <m:accPr>
                              <m:chr m:val="̂"/>
                              <m:ctrlPr>
                                <a:rPr kumimoji="1" lang="ko-Kore-KR" altLang="en-US" sz="1600" i="1">
                                  <a:latin typeface="Cambria Math" panose="02040503050406030204" pitchFamily="18" charset="0"/>
                                </a:rPr>
                              </m:ctrlPr>
                            </m:accPr>
                            <m:e>
                              <m:r>
                                <a:rPr kumimoji="1" lang="ko-Kore-KR" altLang="en-US" sz="1600" i="1">
                                  <a:latin typeface="Cambria Math" panose="02040503050406030204" pitchFamily="18" charset="0"/>
                                </a:rPr>
                                <m:t>𝛽</m:t>
                              </m:r>
                            </m:e>
                          </m:acc>
                        </m:e>
                        <m:sub>
                          <m:r>
                            <a:rPr kumimoji="1" lang="en-US" altLang="ko-Kore-KR" sz="1600" b="0" i="1" smtClean="0">
                              <a:latin typeface="Cambria Math" panose="02040503050406030204" pitchFamily="18" charset="0"/>
                            </a:rPr>
                            <m:t>𝑟𝑖𝑑𝑔𝑒</m:t>
                          </m:r>
                        </m:sub>
                      </m:sSub>
                      <m:r>
                        <a:rPr kumimoji="1" lang="en-US" altLang="ko-Kore-KR" sz="1600" b="0" i="1" smtClean="0">
                          <a:latin typeface="Cambria Math" panose="02040503050406030204" pitchFamily="18" charset="0"/>
                        </a:rPr>
                        <m:t>=</m:t>
                      </m:r>
                      <m:sSup>
                        <m:sSupPr>
                          <m:ctrlPr>
                            <a:rPr kumimoji="1" lang="en-US" altLang="ko-Kore-KR" sz="1600" b="0" i="1" smtClean="0">
                              <a:latin typeface="Cambria Math" panose="02040503050406030204" pitchFamily="18" charset="0"/>
                            </a:rPr>
                          </m:ctrlPr>
                        </m:sSupPr>
                        <m:e>
                          <m:r>
                            <a:rPr kumimoji="1" lang="en-US" altLang="ko-Kore-KR" sz="1600" i="1">
                              <a:latin typeface="Cambria Math" panose="02040503050406030204" pitchFamily="18" charset="0"/>
                            </a:rPr>
                            <m:t>(</m:t>
                          </m:r>
                          <m:sSup>
                            <m:sSupPr>
                              <m:ctrlPr>
                                <a:rPr kumimoji="1" lang="en-US" altLang="ko-Kore-KR" sz="1600" i="1">
                                  <a:latin typeface="Cambria Math" panose="02040503050406030204" pitchFamily="18" charset="0"/>
                                </a:rPr>
                              </m:ctrlPr>
                            </m:sSupPr>
                            <m:e>
                              <m:r>
                                <a:rPr kumimoji="1" lang="en-US" altLang="ko-Kore-KR" sz="1600" i="1">
                                  <a:latin typeface="Cambria Math" panose="02040503050406030204" pitchFamily="18" charset="0"/>
                                </a:rPr>
                                <m:t>𝑋</m:t>
                              </m:r>
                            </m:e>
                            <m:sup>
                              <m:r>
                                <a:rPr kumimoji="1" lang="en-US" altLang="ko-Kore-KR" sz="1600" b="0" i="1" smtClean="0">
                                  <a:latin typeface="Cambria Math" panose="02040503050406030204" pitchFamily="18" charset="0"/>
                                </a:rPr>
                                <m:t>𝑇</m:t>
                              </m:r>
                            </m:sup>
                          </m:sSup>
                          <m:r>
                            <a:rPr kumimoji="1" lang="en-US" altLang="ko-Kore-KR" sz="1600" i="1">
                              <a:latin typeface="Cambria Math" panose="02040503050406030204" pitchFamily="18" charset="0"/>
                            </a:rPr>
                            <m:t>𝑋</m:t>
                          </m:r>
                          <m:r>
                            <a:rPr kumimoji="1" lang="en-US" altLang="ko-Kore-KR" sz="1600" b="0" i="1" smtClean="0">
                              <a:latin typeface="Cambria Math" panose="02040503050406030204" pitchFamily="18" charset="0"/>
                            </a:rPr>
                            <m:t>+ </m:t>
                          </m:r>
                          <m:r>
                            <a:rPr kumimoji="1" lang="en-US" altLang="ko-Kore-KR" sz="1600" b="0" i="1" smtClean="0">
                              <a:latin typeface="Cambria Math" panose="02040503050406030204" pitchFamily="18" charset="0"/>
                              <a:ea typeface="Cambria Math" panose="02040503050406030204" pitchFamily="18" charset="0"/>
                            </a:rPr>
                            <m:t>𝜆</m:t>
                          </m:r>
                          <m:sSubSup>
                            <m:sSubSupPr>
                              <m:ctrlPr>
                                <a:rPr kumimoji="1" lang="en-US" altLang="ko-Kore-KR" sz="1600" b="0" i="1" smtClean="0">
                                  <a:latin typeface="Cambria Math" panose="02040503050406030204" pitchFamily="18" charset="0"/>
                                  <a:ea typeface="Cambria Math" panose="02040503050406030204" pitchFamily="18" charset="0"/>
                                </a:rPr>
                              </m:ctrlPr>
                            </m:sSubSupPr>
                            <m:e>
                              <m:r>
                                <a:rPr kumimoji="1" lang="en-US" altLang="ko-Kore-KR" sz="1600" b="0" i="1" smtClean="0">
                                  <a:latin typeface="Cambria Math" panose="02040503050406030204" pitchFamily="18" charset="0"/>
                                  <a:ea typeface="Cambria Math" panose="02040503050406030204" pitchFamily="18" charset="0"/>
                                </a:rPr>
                                <m:t>𝐼</m:t>
                              </m:r>
                            </m:e>
                            <m:sub>
                              <m:r>
                                <a:rPr kumimoji="1" lang="en-US" altLang="ko-Kore-KR" sz="1600" b="0" i="1" smtClean="0">
                                  <a:latin typeface="Cambria Math" panose="02040503050406030204" pitchFamily="18" charset="0"/>
                                </a:rPr>
                                <m:t>𝑝</m:t>
                              </m:r>
                            </m:sub>
                            <m:sup/>
                          </m:sSubSup>
                          <m:r>
                            <a:rPr kumimoji="1" lang="en-US" altLang="ko-Kore-KR" sz="1600" i="1">
                              <a:latin typeface="Cambria Math" panose="02040503050406030204" pitchFamily="18" charset="0"/>
                            </a:rPr>
                            <m:t>)</m:t>
                          </m:r>
                        </m:e>
                        <m:sup>
                          <m:r>
                            <a:rPr kumimoji="1" lang="en-US" altLang="ko-Kore-KR" sz="1600" b="0" i="1" smtClean="0">
                              <a:latin typeface="Cambria Math" panose="02040503050406030204" pitchFamily="18" charset="0"/>
                            </a:rPr>
                            <m:t>−1</m:t>
                          </m:r>
                        </m:sup>
                      </m:sSup>
                      <m:sSup>
                        <m:sSupPr>
                          <m:ctrlPr>
                            <a:rPr kumimoji="1" lang="en-US" altLang="ko-Kore-KR" sz="1600" b="0" i="1" smtClean="0">
                              <a:latin typeface="Cambria Math" panose="02040503050406030204" pitchFamily="18" charset="0"/>
                            </a:rPr>
                          </m:ctrlPr>
                        </m:sSupPr>
                        <m:e>
                          <m:r>
                            <a:rPr kumimoji="1" lang="en-US" altLang="ko-Kore-KR" sz="1600" b="0" i="1" smtClean="0">
                              <a:latin typeface="Cambria Math" panose="02040503050406030204" pitchFamily="18" charset="0"/>
                            </a:rPr>
                            <m:t>𝑋</m:t>
                          </m:r>
                        </m:e>
                        <m:sup>
                          <m:r>
                            <a:rPr kumimoji="1" lang="en-US" altLang="ko-Kore-KR" sz="1600" b="0" i="1" smtClean="0">
                              <a:latin typeface="Cambria Math" panose="02040503050406030204" pitchFamily="18" charset="0"/>
                            </a:rPr>
                            <m:t>𝑇</m:t>
                          </m:r>
                        </m:sup>
                      </m:sSup>
                      <m:r>
                        <a:rPr kumimoji="1" lang="en-US" altLang="ko-Kore-KR" sz="1600" b="0" i="1" smtClean="0">
                          <a:latin typeface="Cambria Math" panose="02040503050406030204" pitchFamily="18" charset="0"/>
                        </a:rPr>
                        <m:t>𝑦</m:t>
                      </m:r>
                    </m:oMath>
                  </m:oMathPara>
                </a14:m>
                <a:endParaRPr kumimoji="1" lang="ko-Kore-KR" altLang="en-US" sz="1600" dirty="0"/>
              </a:p>
            </p:txBody>
          </p:sp>
        </mc:Choice>
        <mc:Fallback xmlns="">
          <p:sp>
            <p:nvSpPr>
              <p:cNvPr id="7" name="TextBox 6">
                <a:extLst>
                  <a:ext uri="{FF2B5EF4-FFF2-40B4-BE49-F238E27FC236}">
                    <a16:creationId xmlns:a16="http://schemas.microsoft.com/office/drawing/2014/main" id="{7CACA907-5F5B-797D-5B43-79013AACF2BA}"/>
                  </a:ext>
                </a:extLst>
              </p:cNvPr>
              <p:cNvSpPr txBox="1">
                <a:spLocks noRot="1" noChangeAspect="1" noMove="1" noResize="1" noEditPoints="1" noAdjustHandles="1" noChangeArrowheads="1" noChangeShapeType="1" noTextEdit="1"/>
              </p:cNvSpPr>
              <p:nvPr/>
            </p:nvSpPr>
            <p:spPr>
              <a:xfrm>
                <a:off x="3174951" y="3467343"/>
                <a:ext cx="2794098" cy="385298"/>
              </a:xfrm>
              <a:prstGeom prst="rect">
                <a:avLst/>
              </a:prstGeom>
              <a:blipFill>
                <a:blip r:embed="rId5"/>
                <a:stretch>
                  <a:fillRect b="-6452"/>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3ADEFB-984B-08EA-508E-82328B6E03FC}"/>
                  </a:ext>
                </a:extLst>
              </p:cNvPr>
              <p:cNvSpPr txBox="1"/>
              <p:nvPr/>
            </p:nvSpPr>
            <p:spPr>
              <a:xfrm>
                <a:off x="2778432" y="3878625"/>
                <a:ext cx="3587136" cy="7923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sz="1600" i="1" smtClean="0">
                          <a:latin typeface="Cambria Math" panose="02040503050406030204" pitchFamily="18" charset="0"/>
                        </a:rPr>
                        <m:t>𝐸</m:t>
                      </m:r>
                      <m:d>
                        <m:dPr>
                          <m:ctrlPr>
                            <a:rPr kumimoji="1" lang="en-US" altLang="ko-Kore-KR" sz="1600" b="0" i="1" smtClean="0">
                              <a:latin typeface="Cambria Math" panose="02040503050406030204" pitchFamily="18" charset="0"/>
                            </a:rPr>
                          </m:ctrlPr>
                        </m:dPr>
                        <m:e>
                          <m:r>
                            <a:rPr kumimoji="1" lang="en-US" altLang="ko-Kore-KR" sz="1600" b="0" i="1" smtClean="0">
                              <a:latin typeface="Cambria Math" panose="02040503050406030204" pitchFamily="18" charset="0"/>
                            </a:rPr>
                            <m:t>𝑤</m:t>
                          </m:r>
                        </m:e>
                      </m:d>
                      <m:r>
                        <a:rPr kumimoji="1" lang="en-US" altLang="ko-Kore-KR" sz="1600" b="0" i="1" smtClean="0">
                          <a:latin typeface="Cambria Math" panose="02040503050406030204" pitchFamily="18" charset="0"/>
                        </a:rPr>
                        <m:t>=</m:t>
                      </m:r>
                      <m:nary>
                        <m:naryPr>
                          <m:chr m:val="∑"/>
                          <m:ctrlPr>
                            <a:rPr kumimoji="1" lang="en-US" altLang="ko-Kore-KR" sz="1600" i="1">
                              <a:latin typeface="Cambria Math" panose="02040503050406030204" pitchFamily="18" charset="0"/>
                            </a:rPr>
                          </m:ctrlPr>
                        </m:naryPr>
                        <m:sub>
                          <m:r>
                            <m:rPr>
                              <m:brk m:alnAt="23"/>
                            </m:rPr>
                            <a:rPr kumimoji="1" lang="en-US" altLang="ko-Kore-KR" sz="1600" i="1">
                              <a:latin typeface="Cambria Math" panose="02040503050406030204" pitchFamily="18" charset="0"/>
                            </a:rPr>
                            <m:t>𝑖</m:t>
                          </m:r>
                          <m:r>
                            <a:rPr kumimoji="1" lang="en-US" altLang="ko-Kore-KR" sz="1600" i="1">
                              <a:latin typeface="Cambria Math" panose="02040503050406030204" pitchFamily="18" charset="0"/>
                            </a:rPr>
                            <m:t>=1</m:t>
                          </m:r>
                        </m:sub>
                        <m:sup>
                          <m:r>
                            <a:rPr kumimoji="1" lang="en-US" altLang="ko-Kore-KR" sz="1600" i="1">
                              <a:latin typeface="Cambria Math" panose="02040503050406030204" pitchFamily="18" charset="0"/>
                            </a:rPr>
                            <m:t>𝑛</m:t>
                          </m:r>
                        </m:sup>
                        <m:e>
                          <m:sSup>
                            <m:sSupPr>
                              <m:ctrlPr>
                                <a:rPr kumimoji="1" lang="en-US" altLang="ko-Kore-KR" sz="1600" i="1">
                                  <a:latin typeface="Cambria Math" panose="02040503050406030204" pitchFamily="18" charset="0"/>
                                </a:rPr>
                              </m:ctrlPr>
                            </m:sSupPr>
                            <m:e>
                              <m:r>
                                <a:rPr kumimoji="1" lang="en-US" altLang="ko-Kore-KR" sz="1600" i="1">
                                  <a:latin typeface="Cambria Math" panose="02040503050406030204" pitchFamily="18" charset="0"/>
                                </a:rPr>
                                <m:t>(</m:t>
                              </m:r>
                              <m:sSub>
                                <m:sSubPr>
                                  <m:ctrlPr>
                                    <a:rPr kumimoji="1" lang="en-US" altLang="ko-Kore-KR" sz="1600" i="1">
                                      <a:latin typeface="Cambria Math" panose="02040503050406030204" pitchFamily="18" charset="0"/>
                                    </a:rPr>
                                  </m:ctrlPr>
                                </m:sSubPr>
                                <m:e>
                                  <m:r>
                                    <a:rPr kumimoji="1" lang="en-US" altLang="ko-Kore-KR" sz="1600" i="1">
                                      <a:latin typeface="Cambria Math" panose="02040503050406030204" pitchFamily="18" charset="0"/>
                                    </a:rPr>
                                    <m:t>𝑦</m:t>
                                  </m:r>
                                </m:e>
                                <m:sub>
                                  <m:r>
                                    <a:rPr kumimoji="1" lang="en-US" altLang="ko-Kore-KR" sz="1600" i="1">
                                      <a:latin typeface="Cambria Math" panose="02040503050406030204" pitchFamily="18" charset="0"/>
                                    </a:rPr>
                                    <m:t>𝑖</m:t>
                                  </m:r>
                                </m:sub>
                              </m:sSub>
                              <m:r>
                                <a:rPr kumimoji="1" lang="en-US" altLang="ko-Kore-KR" sz="1600" i="1">
                                  <a:latin typeface="Cambria Math" panose="02040503050406030204" pitchFamily="18" charset="0"/>
                                </a:rPr>
                                <m:t>−</m:t>
                              </m:r>
                              <m:nary>
                                <m:naryPr>
                                  <m:chr m:val="∑"/>
                                  <m:ctrlPr>
                                    <a:rPr kumimoji="1" lang="en-US" altLang="ko-Kore-KR" sz="1600" i="1">
                                      <a:latin typeface="Cambria Math" panose="02040503050406030204" pitchFamily="18" charset="0"/>
                                    </a:rPr>
                                  </m:ctrlPr>
                                </m:naryPr>
                                <m:sub>
                                  <m:r>
                                    <m:rPr>
                                      <m:brk m:alnAt="23"/>
                                    </m:rPr>
                                    <a:rPr kumimoji="1" lang="en-US" altLang="ko-Kore-KR" sz="1600" i="1">
                                      <a:latin typeface="Cambria Math" panose="02040503050406030204" pitchFamily="18" charset="0"/>
                                    </a:rPr>
                                    <m:t>𝑗</m:t>
                                  </m:r>
                                  <m:r>
                                    <a:rPr kumimoji="1" lang="en-US" altLang="ko-Kore-KR" sz="1600" i="1">
                                      <a:latin typeface="Cambria Math" panose="02040503050406030204" pitchFamily="18" charset="0"/>
                                    </a:rPr>
                                    <m:t>=1</m:t>
                                  </m:r>
                                </m:sub>
                                <m:sup>
                                  <m:r>
                                    <a:rPr kumimoji="1" lang="en-US" altLang="ko-Kore-KR" sz="1600" i="1">
                                      <a:latin typeface="Cambria Math" panose="02040503050406030204" pitchFamily="18" charset="0"/>
                                    </a:rPr>
                                    <m:t>𝑝</m:t>
                                  </m:r>
                                </m:sup>
                                <m:e>
                                  <m:sSub>
                                    <m:sSubPr>
                                      <m:ctrlPr>
                                        <a:rPr kumimoji="1" lang="en-US" altLang="ko-Kore-KR" sz="1600" i="1">
                                          <a:latin typeface="Cambria Math" panose="02040503050406030204" pitchFamily="18" charset="0"/>
                                        </a:rPr>
                                      </m:ctrlPr>
                                    </m:sSubPr>
                                    <m:e>
                                      <m:r>
                                        <a:rPr kumimoji="1" lang="en-US" altLang="ko-Kore-KR" sz="1600" i="1">
                                          <a:latin typeface="Cambria Math" panose="02040503050406030204" pitchFamily="18" charset="0"/>
                                        </a:rPr>
                                        <m:t>𝑥</m:t>
                                      </m:r>
                                    </m:e>
                                    <m:sub>
                                      <m:r>
                                        <a:rPr kumimoji="1" lang="en-US" altLang="ko-Kore-KR" sz="1600" i="1">
                                          <a:latin typeface="Cambria Math" panose="02040503050406030204" pitchFamily="18" charset="0"/>
                                        </a:rPr>
                                        <m:t>𝑖𝑗</m:t>
                                      </m:r>
                                    </m:sub>
                                  </m:sSub>
                                  <m:sSub>
                                    <m:sSubPr>
                                      <m:ctrlPr>
                                        <a:rPr kumimoji="1" lang="en-US" altLang="ko-Kore-KR" sz="1600" i="1">
                                          <a:latin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𝛽</m:t>
                                      </m:r>
                                    </m:e>
                                    <m:sub>
                                      <m:r>
                                        <a:rPr kumimoji="1" lang="en-US" altLang="ko-Kore-KR" sz="1600" i="1">
                                          <a:latin typeface="Cambria Math" panose="02040503050406030204" pitchFamily="18" charset="0"/>
                                        </a:rPr>
                                        <m:t>𝑗</m:t>
                                      </m:r>
                                    </m:sub>
                                  </m:sSub>
                                </m:e>
                              </m:nary>
                              <m:r>
                                <a:rPr kumimoji="1" lang="en-US" altLang="ko-Kore-KR" sz="1600" i="1">
                                  <a:latin typeface="Cambria Math" panose="02040503050406030204" pitchFamily="18" charset="0"/>
                                </a:rPr>
                                <m:t>)</m:t>
                              </m:r>
                            </m:e>
                            <m:sup>
                              <m:r>
                                <a:rPr kumimoji="1" lang="en-US" altLang="ko-Kore-KR" sz="1600" i="1">
                                  <a:latin typeface="Cambria Math" panose="02040503050406030204" pitchFamily="18" charset="0"/>
                                </a:rPr>
                                <m:t>2</m:t>
                              </m:r>
                            </m:sup>
                          </m:sSup>
                        </m:e>
                      </m:nary>
                      <m:r>
                        <a:rPr kumimoji="1" lang="en-US" altLang="ko-Kore-KR" sz="1600" b="0" i="1" smtClean="0">
                          <a:latin typeface="Cambria Math" panose="02040503050406030204" pitchFamily="18" charset="0"/>
                        </a:rPr>
                        <m:t>+</m:t>
                      </m:r>
                      <m:r>
                        <a:rPr kumimoji="1" lang="en-US" altLang="ko-Kore-KR" sz="1600" b="0" i="1" smtClean="0">
                          <a:latin typeface="Cambria Math" panose="02040503050406030204" pitchFamily="18" charset="0"/>
                          <a:ea typeface="Cambria Math" panose="02040503050406030204" pitchFamily="18" charset="0"/>
                        </a:rPr>
                        <m:t>𝜆</m:t>
                      </m:r>
                      <m:nary>
                        <m:naryPr>
                          <m:chr m:val="∑"/>
                          <m:ctrlPr>
                            <a:rPr kumimoji="1" lang="en-US" altLang="ko-Kore-KR" sz="1600" b="0" i="1" smtClean="0">
                              <a:latin typeface="Cambria Math" panose="02040503050406030204" pitchFamily="18" charset="0"/>
                              <a:ea typeface="Cambria Math" panose="02040503050406030204" pitchFamily="18" charset="0"/>
                            </a:rPr>
                          </m:ctrlPr>
                        </m:naryPr>
                        <m:sub>
                          <m:r>
                            <m:rPr>
                              <m:brk m:alnAt="23"/>
                            </m:rPr>
                            <a:rPr kumimoji="1" lang="en-US" altLang="ko-Kore-KR" sz="1600" b="0" i="1" smtClean="0">
                              <a:latin typeface="Cambria Math" panose="02040503050406030204" pitchFamily="18" charset="0"/>
                              <a:ea typeface="Cambria Math" panose="02040503050406030204" pitchFamily="18" charset="0"/>
                            </a:rPr>
                            <m:t>𝑗</m:t>
                          </m:r>
                          <m:r>
                            <a:rPr kumimoji="1" lang="en-US" altLang="ko-Kore-KR" sz="1600" b="0" i="1" smtClean="0">
                              <a:latin typeface="Cambria Math" panose="02040503050406030204" pitchFamily="18" charset="0"/>
                              <a:ea typeface="Cambria Math" panose="02040503050406030204" pitchFamily="18" charset="0"/>
                            </a:rPr>
                            <m:t>=1</m:t>
                          </m:r>
                        </m:sub>
                        <m:sup>
                          <m:r>
                            <a:rPr kumimoji="1" lang="en-US" altLang="ko-Kore-KR" sz="1600" b="0" i="1" smtClean="0">
                              <a:latin typeface="Cambria Math" panose="02040503050406030204" pitchFamily="18" charset="0"/>
                              <a:ea typeface="Cambria Math" panose="02040503050406030204" pitchFamily="18" charset="0"/>
                            </a:rPr>
                            <m:t>𝑝</m:t>
                          </m:r>
                        </m:sup>
                        <m:e>
                          <m:sSubSup>
                            <m:sSubSupPr>
                              <m:ctrlPr>
                                <a:rPr kumimoji="1" lang="en-US" altLang="ko-Kore-KR" sz="1600" b="0" i="1" smtClean="0">
                                  <a:latin typeface="Cambria Math" panose="02040503050406030204" pitchFamily="18" charset="0"/>
                                  <a:ea typeface="Cambria Math" panose="02040503050406030204" pitchFamily="18" charset="0"/>
                                </a:rPr>
                              </m:ctrlPr>
                            </m:sSubSupPr>
                            <m:e>
                              <m:r>
                                <a:rPr kumimoji="1" lang="en-US" altLang="ko-Kore-KR" sz="1600" b="0" i="1" smtClean="0">
                                  <a:latin typeface="Cambria Math" panose="02040503050406030204" pitchFamily="18" charset="0"/>
                                  <a:ea typeface="Cambria Math" panose="02040503050406030204" pitchFamily="18" charset="0"/>
                                </a:rPr>
                                <m:t>𝛽</m:t>
                              </m:r>
                            </m:e>
                            <m:sub>
                              <m:r>
                                <a:rPr kumimoji="1" lang="en-US" altLang="ko-Kore-KR" sz="1600" b="0" i="1" smtClean="0">
                                  <a:latin typeface="Cambria Math" panose="02040503050406030204" pitchFamily="18" charset="0"/>
                                  <a:ea typeface="Cambria Math" panose="02040503050406030204" pitchFamily="18" charset="0"/>
                                </a:rPr>
                                <m:t>𝑗</m:t>
                              </m:r>
                            </m:sub>
                            <m:sup>
                              <m:r>
                                <a:rPr kumimoji="1" lang="en-US" altLang="ko-Kore-KR" sz="1600" b="0" i="1" smtClean="0">
                                  <a:latin typeface="Cambria Math" panose="02040503050406030204" pitchFamily="18" charset="0"/>
                                  <a:ea typeface="Cambria Math" panose="02040503050406030204" pitchFamily="18" charset="0"/>
                                </a:rPr>
                                <m:t>2</m:t>
                              </m:r>
                            </m:sup>
                          </m:sSubSup>
                        </m:e>
                      </m:nary>
                    </m:oMath>
                  </m:oMathPara>
                </a14:m>
                <a:endParaRPr kumimoji="1" lang="ko-Kore-KR" altLang="en-US" sz="1600" dirty="0"/>
              </a:p>
            </p:txBody>
          </p:sp>
        </mc:Choice>
        <mc:Fallback xmlns="">
          <p:sp>
            <p:nvSpPr>
              <p:cNvPr id="10" name="TextBox 9">
                <a:extLst>
                  <a:ext uri="{FF2B5EF4-FFF2-40B4-BE49-F238E27FC236}">
                    <a16:creationId xmlns:a16="http://schemas.microsoft.com/office/drawing/2014/main" id="{C53ADEFB-984B-08EA-508E-82328B6E03FC}"/>
                  </a:ext>
                </a:extLst>
              </p:cNvPr>
              <p:cNvSpPr txBox="1">
                <a:spLocks noRot="1" noChangeAspect="1" noMove="1" noResize="1" noEditPoints="1" noAdjustHandles="1" noChangeArrowheads="1" noChangeShapeType="1" noTextEdit="1"/>
              </p:cNvSpPr>
              <p:nvPr/>
            </p:nvSpPr>
            <p:spPr>
              <a:xfrm>
                <a:off x="2778432" y="3878625"/>
                <a:ext cx="3587136" cy="792396"/>
              </a:xfrm>
              <a:prstGeom prst="rect">
                <a:avLst/>
              </a:prstGeom>
              <a:blipFill>
                <a:blip r:embed="rId6"/>
                <a:stretch>
                  <a:fillRect t="-98413" r="-3521" b="-149206"/>
                </a:stretch>
              </a:blipFill>
            </p:spPr>
            <p:txBody>
              <a:bodyPr/>
              <a:lstStyle/>
              <a:p>
                <a:r>
                  <a:rPr lang="ko-Kore-KR" altLang="en-US">
                    <a:noFill/>
                  </a:rPr>
                  <a:t> </a:t>
                </a:r>
              </a:p>
            </p:txBody>
          </p:sp>
        </mc:Fallback>
      </mc:AlternateContent>
      <p:sp>
        <p:nvSpPr>
          <p:cNvPr id="11" name="TextBox 10">
            <a:extLst>
              <a:ext uri="{FF2B5EF4-FFF2-40B4-BE49-F238E27FC236}">
                <a16:creationId xmlns:a16="http://schemas.microsoft.com/office/drawing/2014/main" id="{61B45DD0-B70D-70A9-8611-5D1C88F78EAD}"/>
              </a:ext>
            </a:extLst>
          </p:cNvPr>
          <p:cNvSpPr txBox="1"/>
          <p:nvPr/>
        </p:nvSpPr>
        <p:spPr>
          <a:xfrm>
            <a:off x="6679800" y="4111521"/>
            <a:ext cx="886690" cy="307777"/>
          </a:xfrm>
          <a:prstGeom prst="rect">
            <a:avLst/>
          </a:prstGeom>
          <a:noFill/>
        </p:spPr>
        <p:txBody>
          <a:bodyPr wrap="square" rtlCol="0">
            <a:spAutoFit/>
          </a:bodyPr>
          <a:lstStyle/>
          <a:p>
            <a:r>
              <a:rPr kumimoji="1" lang="en-US" altLang="ko-Kore-KR" sz="1400" dirty="0">
                <a:latin typeface="Franklin Gothic Medium" panose="020B0603020102020204" pitchFamily="34" charset="0"/>
              </a:rPr>
              <a:t>   (4)</a:t>
            </a:r>
            <a:endParaRPr kumimoji="1" lang="ko-Kore-KR" altLang="en-US" sz="1400" dirty="0">
              <a:latin typeface="Franklin Gothic Medium" panose="020B0603020102020204" pitchFamily="34" charset="0"/>
            </a:endParaRPr>
          </a:p>
        </p:txBody>
      </p:sp>
      <p:sp>
        <p:nvSpPr>
          <p:cNvPr id="12" name="Text Placeholder 3">
            <a:extLst>
              <a:ext uri="{FF2B5EF4-FFF2-40B4-BE49-F238E27FC236}">
                <a16:creationId xmlns:a16="http://schemas.microsoft.com/office/drawing/2014/main" id="{F83A93F8-3B5E-0E93-F89E-3A664FFDC6AB}"/>
              </a:ext>
            </a:extLst>
          </p:cNvPr>
          <p:cNvSpPr txBox="1">
            <a:spLocks/>
          </p:cNvSpPr>
          <p:nvPr/>
        </p:nvSpPr>
        <p:spPr>
          <a:xfrm>
            <a:off x="905346" y="2751147"/>
            <a:ext cx="7790797" cy="646922"/>
          </a:xfrm>
          <a:prstGeom prst="rect">
            <a:avLst/>
          </a:prstGeom>
        </p:spPr>
        <p:txBody>
          <a:bodyPr vert="horz" lIns="0" tIns="0" rIns="0" bIns="0" rtlCol="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a:lnSpc>
                <a:spcPct val="150000"/>
              </a:lnSpc>
            </a:pPr>
            <a:r>
              <a:rPr lang="en" altLang="ko-Kore-KR" sz="1400" dirty="0"/>
              <a:t>As increasing the number of features leads to overfitting in the ML model</a:t>
            </a:r>
            <a:r>
              <a:rPr lang="en" altLang="ko-Kore-KR" sz="900" dirty="0"/>
              <a:t>,  </a:t>
            </a:r>
            <a:r>
              <a:rPr lang="en" altLang="ko-Kore-KR" sz="1400" dirty="0"/>
              <a:t>the Ridge Regression is suggested to reduce these problems</a:t>
            </a:r>
          </a:p>
        </p:txBody>
      </p:sp>
    </p:spTree>
    <p:extLst>
      <p:ext uri="{BB962C8B-B14F-4D97-AF65-F5344CB8AC3E}">
        <p14:creationId xmlns:p14="http://schemas.microsoft.com/office/powerpoint/2010/main" val="3131368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Machine Learning Models – Non-Linear Soft Vector Machine Regression (Non-Linear SVM)</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471907"/>
                <a:ext cx="7568987" cy="998497"/>
              </a:xfrm>
            </p:spPr>
            <p:txBody>
              <a:bodyPr>
                <a:normAutofit/>
              </a:bodyPr>
              <a:lstStyle/>
              <a:p>
                <a:pPr>
                  <a:lnSpc>
                    <a:spcPct val="150000"/>
                  </a:lnSpc>
                </a:pPr>
                <a:r>
                  <a:rPr lang="en" altLang="ko-Kore-KR" sz="1400" dirty="0"/>
                  <a:t>The Non-Linear SVM model unveils the features’ relation in high-dimension</a:t>
                </a:r>
              </a:p>
              <a:p>
                <a:pPr>
                  <a:lnSpc>
                    <a:spcPct val="150000"/>
                  </a:lnSpc>
                </a:pPr>
                <a:r>
                  <a:rPr lang="en" altLang="ko-Kore-KR" sz="1400" dirty="0"/>
                  <a:t>By using the </a:t>
                </a:r>
                <a14:m>
                  <m:oMath xmlns:m="http://schemas.openxmlformats.org/officeDocument/2006/math">
                    <m:r>
                      <a:rPr lang="en" altLang="ko-Kore-KR" sz="1400" i="1" smtClean="0">
                        <a:latin typeface="Cambria Math" panose="02040503050406030204" pitchFamily="18" charset="0"/>
                        <a:ea typeface="Cambria Math" panose="02040503050406030204" pitchFamily="18" charset="0"/>
                      </a:rPr>
                      <m:t>𝜑</m:t>
                    </m:r>
                    <m:r>
                      <a:rPr lang="en-US" altLang="ko-Kore-KR" sz="1400" b="0" i="1" smtClean="0">
                        <a:latin typeface="Cambria Math" panose="02040503050406030204" pitchFamily="18" charset="0"/>
                        <a:ea typeface="Cambria Math" panose="02040503050406030204" pitchFamily="18" charset="0"/>
                      </a:rPr>
                      <m:t> </m:t>
                    </m:r>
                  </m:oMath>
                </a14:m>
                <a:r>
                  <a:rPr lang="en" altLang="ko-Kore-KR" sz="1400" dirty="0"/>
                  <a:t>method, make features to high-dimension such as </a:t>
                </a:r>
                <a14:m>
                  <m:oMath xmlns:m="http://schemas.openxmlformats.org/officeDocument/2006/math">
                    <m:sSub>
                      <m:sSubPr>
                        <m:ctrlPr>
                          <a:rPr lang="en" altLang="ko-Kore-KR" sz="1400" i="1" smtClean="0">
                            <a:latin typeface="Cambria Math" panose="02040503050406030204" pitchFamily="18" charset="0"/>
                          </a:rPr>
                        </m:ctrlPr>
                      </m:sSubPr>
                      <m:e>
                        <m:r>
                          <a:rPr lang="en-US" altLang="ko-Kore-KR" sz="1400" b="0" i="1" smtClean="0">
                            <a:latin typeface="Cambria Math" panose="02040503050406030204" pitchFamily="18" charset="0"/>
                          </a:rPr>
                          <m:t>𝑥</m:t>
                        </m:r>
                      </m:e>
                      <m:sub>
                        <m:r>
                          <a:rPr lang="en-US" altLang="ko-Kore-KR" sz="1400" b="0" i="1" smtClean="0">
                            <a:latin typeface="Cambria Math" panose="02040503050406030204" pitchFamily="18" charset="0"/>
                          </a:rPr>
                          <m:t>1</m:t>
                        </m:r>
                      </m:sub>
                    </m:sSub>
                    <m:sSub>
                      <m:sSubPr>
                        <m:ctrlPr>
                          <a:rPr lang="en" altLang="ko-Kore-KR" sz="1400" i="1" smtClean="0">
                            <a:latin typeface="Cambria Math" panose="02040503050406030204" pitchFamily="18" charset="0"/>
                          </a:rPr>
                        </m:ctrlPr>
                      </m:sSubPr>
                      <m:e>
                        <m:r>
                          <a:rPr lang="en-US" altLang="ko-Kore-KR" sz="1400" b="0" i="1" smtClean="0">
                            <a:latin typeface="Cambria Math" panose="02040503050406030204" pitchFamily="18" charset="0"/>
                          </a:rPr>
                          <m:t>𝑥</m:t>
                        </m:r>
                      </m:e>
                      <m:sub>
                        <m:r>
                          <a:rPr lang="en-US" altLang="ko-Kore-KR" sz="1400" b="0" i="1" smtClean="0">
                            <a:latin typeface="Cambria Math" panose="02040503050406030204" pitchFamily="18" charset="0"/>
                          </a:rPr>
                          <m:t>2</m:t>
                        </m:r>
                      </m:sub>
                    </m:sSub>
                  </m:oMath>
                </a14:m>
                <a:r>
                  <a:rPr lang="en" altLang="ko-Kore-KR" sz="1400" dirty="0"/>
                  <a:t>, </a:t>
                </a:r>
                <a14:m>
                  <m:oMath xmlns:m="http://schemas.openxmlformats.org/officeDocument/2006/math">
                    <m:sSubSup>
                      <m:sSubSupPr>
                        <m:ctrlPr>
                          <a:rPr lang="en-US" altLang="ko-Kore-KR" sz="1400" i="1">
                            <a:latin typeface="Cambria Math" panose="02040503050406030204" pitchFamily="18" charset="0"/>
                          </a:rPr>
                        </m:ctrlPr>
                      </m:sSubSupPr>
                      <m:e>
                        <m:r>
                          <a:rPr lang="en-US" altLang="ko-Kore-KR" sz="1400" i="1">
                            <a:latin typeface="Cambria Math" panose="02040503050406030204" pitchFamily="18" charset="0"/>
                          </a:rPr>
                          <m:t>𝑥</m:t>
                        </m:r>
                      </m:e>
                      <m:sub>
                        <m:r>
                          <a:rPr lang="en-US" altLang="ko-Kore-KR" sz="1400" i="1">
                            <a:latin typeface="Cambria Math" panose="02040503050406030204" pitchFamily="18" charset="0"/>
                          </a:rPr>
                          <m:t>1</m:t>
                        </m:r>
                      </m:sub>
                      <m:sup>
                        <m:r>
                          <a:rPr lang="en-US" altLang="ko-Kore-KR" sz="1400" i="1">
                            <a:latin typeface="Cambria Math" panose="02040503050406030204" pitchFamily="18" charset="0"/>
                          </a:rPr>
                          <m:t>2</m:t>
                        </m:r>
                      </m:sup>
                    </m:sSubSup>
                  </m:oMath>
                </a14:m>
                <a:r>
                  <a:rPr lang="en" altLang="ko-Kore-KR" sz="1400" dirty="0"/>
                  <a:t>, and so on</a:t>
                </a:r>
              </a:p>
              <a:p>
                <a:pPr>
                  <a:lnSpc>
                    <a:spcPct val="150000"/>
                  </a:lnSpc>
                </a:pPr>
                <a:r>
                  <a:rPr lang="en" altLang="ko-Kore-KR" sz="1400" dirty="0"/>
                  <a:t>The result and weight of this model is shown in Equation (5) and (6)</a:t>
                </a:r>
              </a:p>
            </p:txBody>
          </p:sp>
        </mc:Choice>
        <mc:Fallback xmlns="">
          <p:sp>
            <p:nvSpPr>
              <p:cNvPr id="4" name="Text Placeholder 3">
                <a:extLst>
                  <a:ext uri="{FF2B5EF4-FFF2-40B4-BE49-F238E27FC236}">
                    <a16:creationId xmlns:a16="http://schemas.microsoft.com/office/drawing/2014/main" id="{FFAD8F25-3622-4045-89F0-629E0375DAE7}"/>
                  </a:ext>
                </a:extLst>
              </p:cNvPr>
              <p:cNvSpPr>
                <a:spLocks noGrp="1" noRot="1" noChangeAspect="1" noMove="1" noResize="1" noEditPoints="1" noAdjustHandles="1" noChangeArrowheads="1" noChangeShapeType="1" noTextEdit="1"/>
              </p:cNvSpPr>
              <p:nvPr>
                <p:ph type="body" sz="quarter" idx="14"/>
              </p:nvPr>
            </p:nvSpPr>
            <p:spPr>
              <a:xfrm>
                <a:off x="905346" y="1471907"/>
                <a:ext cx="7568987" cy="998497"/>
              </a:xfrm>
              <a:blipFill>
                <a:blip r:embed="rId3"/>
                <a:stretch>
                  <a:fillRect l="-1508" b="-3750"/>
                </a:stretch>
              </a:blipFill>
            </p:spPr>
            <p:txBody>
              <a:bodyPr/>
              <a:lstStyle/>
              <a:p>
                <a:r>
                  <a:rPr lang="ko-Kore-KR" altLang="en-US">
                    <a:noFill/>
                  </a:rPr>
                  <a:t> </a:t>
                </a:r>
              </a:p>
            </p:txBody>
          </p:sp>
        </mc:Fallback>
      </mc:AlternateContent>
      <p:sp>
        <p:nvSpPr>
          <p:cNvPr id="5" name="TextBox 4">
            <a:extLst>
              <a:ext uri="{FF2B5EF4-FFF2-40B4-BE49-F238E27FC236}">
                <a16:creationId xmlns:a16="http://schemas.microsoft.com/office/drawing/2014/main" id="{82213212-7F00-A0A8-8779-FAA09F1E4295}"/>
              </a:ext>
            </a:extLst>
          </p:cNvPr>
          <p:cNvSpPr txBox="1"/>
          <p:nvPr/>
        </p:nvSpPr>
        <p:spPr>
          <a:xfrm>
            <a:off x="5073912" y="2708102"/>
            <a:ext cx="886690" cy="307777"/>
          </a:xfrm>
          <a:prstGeom prst="rect">
            <a:avLst/>
          </a:prstGeom>
          <a:noFill/>
        </p:spPr>
        <p:txBody>
          <a:bodyPr wrap="square" rtlCol="0">
            <a:spAutoFit/>
          </a:bodyPr>
          <a:lstStyle/>
          <a:p>
            <a:r>
              <a:rPr kumimoji="1" lang="en-US" altLang="ko-Kore-KR" sz="1400" dirty="0">
                <a:latin typeface="Franklin Gothic Medium" panose="020B0603020102020204" pitchFamily="34" charset="0"/>
              </a:rPr>
              <a:t>   (5)</a:t>
            </a:r>
            <a:endParaRPr kumimoji="1" lang="ko-Kore-KR" altLang="en-US" sz="1400" dirty="0">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412252-A8F4-D4C1-225D-6853F0551C2C}"/>
                  </a:ext>
                </a:extLst>
              </p:cNvPr>
              <p:cNvSpPr txBox="1"/>
              <p:nvPr/>
            </p:nvSpPr>
            <p:spPr>
              <a:xfrm>
                <a:off x="1046667" y="2447264"/>
                <a:ext cx="4216154" cy="80631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ko-Kore-KR" sz="1600" b="0" i="0" smtClean="0">
                          <a:latin typeface="Cambria Math" panose="02040503050406030204" pitchFamily="18" charset="0"/>
                        </a:rPr>
                        <m:t>f</m:t>
                      </m:r>
                      <m:r>
                        <a:rPr kumimoji="1" lang="en-US" altLang="ko-Kore-KR" sz="1600" b="0" i="0" smtClean="0">
                          <a:latin typeface="Cambria Math" panose="02040503050406030204" pitchFamily="18" charset="0"/>
                        </a:rPr>
                        <m:t>(</m:t>
                      </m:r>
                      <m:r>
                        <m:rPr>
                          <m:sty m:val="p"/>
                        </m:rPr>
                        <a:rPr kumimoji="1" lang="en-US" altLang="ko-Kore-KR" sz="1600" b="0" i="0" smtClean="0">
                          <a:latin typeface="Cambria Math" panose="02040503050406030204" pitchFamily="18" charset="0"/>
                        </a:rPr>
                        <m:t>x</m:t>
                      </m:r>
                      <m:r>
                        <a:rPr kumimoji="1" lang="en-US" altLang="ko-Kore-KR" sz="1600" b="0" i="0" smtClean="0">
                          <a:latin typeface="Cambria Math" panose="02040503050406030204" pitchFamily="18" charset="0"/>
                        </a:rPr>
                        <m:t>)</m:t>
                      </m:r>
                      <m:r>
                        <a:rPr kumimoji="1" lang="en-US" altLang="ko-Kore-KR" sz="1600" b="0" i="1" smtClean="0">
                          <a:latin typeface="Cambria Math" panose="02040503050406030204" pitchFamily="18" charset="0"/>
                        </a:rPr>
                        <m:t>=</m:t>
                      </m:r>
                      <m:sSup>
                        <m:sSupPr>
                          <m:ctrlPr>
                            <a:rPr kumimoji="1" lang="en-US" altLang="ko-Kore-KR" sz="1600" i="1">
                              <a:latin typeface="Cambria Math" panose="02040503050406030204" pitchFamily="18" charset="0"/>
                            </a:rPr>
                          </m:ctrlPr>
                        </m:sSupPr>
                        <m:e>
                          <m:r>
                            <a:rPr kumimoji="1" lang="en-US" altLang="ko-Kore-KR" sz="1600" i="1">
                              <a:latin typeface="Cambria Math" panose="02040503050406030204" pitchFamily="18" charset="0"/>
                            </a:rPr>
                            <m:t>𝑤</m:t>
                          </m:r>
                        </m:e>
                        <m:sup>
                          <m:r>
                            <a:rPr kumimoji="1" lang="en-US" altLang="ko-Kore-KR" sz="1600" i="1">
                              <a:latin typeface="Cambria Math" panose="02040503050406030204" pitchFamily="18" charset="0"/>
                            </a:rPr>
                            <m:t>𝑇</m:t>
                          </m:r>
                        </m:sup>
                      </m:sSup>
                      <m:r>
                        <a:rPr kumimoji="1" lang="en-US" altLang="ko-Kore-KR" sz="1600" i="1">
                          <a:latin typeface="Cambria Math" panose="02040503050406030204" pitchFamily="18" charset="0"/>
                          <a:ea typeface="Cambria Math" panose="02040503050406030204" pitchFamily="18" charset="0"/>
                        </a:rPr>
                        <m:t>𝜑</m:t>
                      </m:r>
                      <m:d>
                        <m:dPr>
                          <m:ctrlPr>
                            <a:rPr kumimoji="1" lang="en-US" altLang="ko-Kore-KR" sz="1600" i="1">
                              <a:latin typeface="Cambria Math" panose="02040503050406030204" pitchFamily="18" charset="0"/>
                              <a:ea typeface="Cambria Math" panose="02040503050406030204" pitchFamily="18" charset="0"/>
                            </a:rPr>
                          </m:ctrlPr>
                        </m:dPr>
                        <m:e>
                          <m:r>
                            <a:rPr kumimoji="1" lang="en-US" altLang="ko-Kore-KR" sz="1600" i="1">
                              <a:latin typeface="Cambria Math" panose="02040503050406030204" pitchFamily="18" charset="0"/>
                              <a:ea typeface="Cambria Math" panose="02040503050406030204" pitchFamily="18" charset="0"/>
                            </a:rPr>
                            <m:t>𝑥</m:t>
                          </m:r>
                        </m:e>
                      </m:d>
                      <m:r>
                        <a:rPr kumimoji="1" lang="en-US" altLang="ko-Kore-KR" sz="1600" i="1">
                          <a:latin typeface="Cambria Math" panose="02040503050406030204" pitchFamily="18" charset="0"/>
                          <a:ea typeface="Cambria Math" panose="02040503050406030204" pitchFamily="18" charset="0"/>
                        </a:rPr>
                        <m:t>+</m:t>
                      </m:r>
                      <m:r>
                        <a:rPr kumimoji="1" lang="en-US" altLang="ko-Kore-KR" sz="1600" i="1">
                          <a:latin typeface="Cambria Math" panose="02040503050406030204" pitchFamily="18" charset="0"/>
                          <a:ea typeface="Cambria Math" panose="02040503050406030204" pitchFamily="18" charset="0"/>
                        </a:rPr>
                        <m:t>𝑏</m:t>
                      </m:r>
                      <m:r>
                        <a:rPr kumimoji="1" lang="en-US" altLang="ko-Kore-KR" sz="1600" i="1">
                          <a:latin typeface="Cambria Math" panose="02040503050406030204" pitchFamily="18" charset="0"/>
                          <a:ea typeface="Cambria Math" panose="02040503050406030204" pitchFamily="18" charset="0"/>
                        </a:rPr>
                        <m:t>=</m:t>
                      </m:r>
                      <m:nary>
                        <m:naryPr>
                          <m:chr m:val="∑"/>
                          <m:ctrlPr>
                            <a:rPr kumimoji="1" lang="en-US" altLang="ko-Kore-KR" sz="1600" i="1">
                              <a:latin typeface="Cambria Math" panose="02040503050406030204" pitchFamily="18" charset="0"/>
                              <a:ea typeface="Cambria Math" panose="02040503050406030204" pitchFamily="18" charset="0"/>
                            </a:rPr>
                          </m:ctrlPr>
                        </m:naryPr>
                        <m:sub>
                          <m:r>
                            <m:rPr>
                              <m:brk m:alnAt="23"/>
                            </m:rPr>
                            <a:rPr kumimoji="1" lang="en-US" altLang="ko-Kore-KR" sz="1600" i="1">
                              <a:latin typeface="Cambria Math" panose="02040503050406030204" pitchFamily="18" charset="0"/>
                              <a:ea typeface="Cambria Math" panose="02040503050406030204" pitchFamily="18" charset="0"/>
                            </a:rPr>
                            <m:t>𝑖</m:t>
                          </m:r>
                        </m:sub>
                        <m:sup/>
                        <m:e>
                          <m:sSub>
                            <m:sSubPr>
                              <m:ctrlPr>
                                <a:rPr kumimoji="1" lang="en-US" altLang="ko-Kore-KR" sz="1600" i="1">
                                  <a:latin typeface="Cambria Math" panose="02040503050406030204" pitchFamily="18" charset="0"/>
                                  <a:ea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𝛼</m:t>
                              </m:r>
                            </m:e>
                            <m:sub>
                              <m:r>
                                <a:rPr kumimoji="1" lang="en-US" altLang="ko-Kore-KR" sz="1600" i="1">
                                  <a:latin typeface="Cambria Math" panose="02040503050406030204" pitchFamily="18" charset="0"/>
                                  <a:ea typeface="Cambria Math" panose="02040503050406030204" pitchFamily="18" charset="0"/>
                                </a:rPr>
                                <m:t>𝑖</m:t>
                              </m:r>
                            </m:sub>
                          </m:sSub>
                          <m:sSub>
                            <m:sSubPr>
                              <m:ctrlPr>
                                <a:rPr kumimoji="1" lang="en-US" altLang="ko-Kore-KR" sz="1600" i="1">
                                  <a:latin typeface="Cambria Math" panose="02040503050406030204" pitchFamily="18" charset="0"/>
                                  <a:ea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𝑦</m:t>
                              </m:r>
                            </m:e>
                            <m:sub>
                              <m:r>
                                <a:rPr kumimoji="1" lang="en-US" altLang="ko-Kore-KR" sz="1600" i="1">
                                  <a:latin typeface="Cambria Math" panose="02040503050406030204" pitchFamily="18" charset="0"/>
                                  <a:ea typeface="Cambria Math" panose="02040503050406030204" pitchFamily="18" charset="0"/>
                                </a:rPr>
                                <m:t>𝑖</m:t>
                              </m:r>
                            </m:sub>
                          </m:sSub>
                          <m:sSup>
                            <m:sSupPr>
                              <m:ctrlPr>
                                <a:rPr kumimoji="1" lang="en-US" altLang="ko-Kore-KR" sz="1600" i="1">
                                  <a:latin typeface="Cambria Math" panose="02040503050406030204" pitchFamily="18" charset="0"/>
                                  <a:ea typeface="Cambria Math" panose="02040503050406030204" pitchFamily="18" charset="0"/>
                                </a:rPr>
                              </m:ctrlPr>
                            </m:sSupPr>
                            <m:e>
                              <m:r>
                                <a:rPr kumimoji="1" lang="en-US" altLang="ko-Kore-KR" sz="1600" i="1">
                                  <a:latin typeface="Cambria Math" panose="02040503050406030204" pitchFamily="18" charset="0"/>
                                  <a:ea typeface="Cambria Math" panose="02040503050406030204" pitchFamily="18" charset="0"/>
                                </a:rPr>
                                <m:t>𝜑</m:t>
                              </m:r>
                              <m:d>
                                <m:dPr>
                                  <m:ctrlPr>
                                    <a:rPr kumimoji="1" lang="en-US" altLang="ko-Kore-KR" sz="1600" i="1">
                                      <a:latin typeface="Cambria Math" panose="02040503050406030204" pitchFamily="18" charset="0"/>
                                      <a:ea typeface="Cambria Math" panose="02040503050406030204" pitchFamily="18" charset="0"/>
                                    </a:rPr>
                                  </m:ctrlPr>
                                </m:dPr>
                                <m:e>
                                  <m:sSub>
                                    <m:sSubPr>
                                      <m:ctrlPr>
                                        <a:rPr kumimoji="1" lang="en-US" altLang="ko-Kore-KR" sz="1600" i="1">
                                          <a:latin typeface="Cambria Math" panose="02040503050406030204" pitchFamily="18" charset="0"/>
                                          <a:ea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𝑥</m:t>
                                      </m:r>
                                    </m:e>
                                    <m:sub>
                                      <m:r>
                                        <a:rPr kumimoji="1" lang="en-US" altLang="ko-Kore-KR" sz="1600" i="1">
                                          <a:latin typeface="Cambria Math" panose="02040503050406030204" pitchFamily="18" charset="0"/>
                                          <a:ea typeface="Cambria Math" panose="02040503050406030204" pitchFamily="18" charset="0"/>
                                        </a:rPr>
                                        <m:t>𝑖</m:t>
                                      </m:r>
                                    </m:sub>
                                  </m:sSub>
                                </m:e>
                              </m:d>
                            </m:e>
                            <m:sup>
                              <m:r>
                                <a:rPr kumimoji="1" lang="en-US" altLang="ko-Kore-KR" sz="1600" i="1">
                                  <a:latin typeface="Cambria Math" panose="02040503050406030204" pitchFamily="18" charset="0"/>
                                  <a:ea typeface="Cambria Math" panose="02040503050406030204" pitchFamily="18" charset="0"/>
                                </a:rPr>
                                <m:t>𝑇</m:t>
                              </m:r>
                            </m:sup>
                          </m:sSup>
                          <m:r>
                            <a:rPr kumimoji="1" lang="en-US" altLang="ko-Kore-KR" sz="1600" i="1">
                              <a:latin typeface="Cambria Math" panose="02040503050406030204" pitchFamily="18" charset="0"/>
                              <a:ea typeface="Cambria Math" panose="02040503050406030204" pitchFamily="18" charset="0"/>
                            </a:rPr>
                            <m:t>𝜑</m:t>
                          </m:r>
                          <m:d>
                            <m:dPr>
                              <m:ctrlPr>
                                <a:rPr kumimoji="1" lang="en-US" altLang="ko-Kore-KR" sz="1600" i="1">
                                  <a:latin typeface="Cambria Math" panose="02040503050406030204" pitchFamily="18" charset="0"/>
                                  <a:ea typeface="Cambria Math" panose="02040503050406030204" pitchFamily="18" charset="0"/>
                                </a:rPr>
                              </m:ctrlPr>
                            </m:dPr>
                            <m:e>
                              <m:r>
                                <a:rPr kumimoji="1" lang="en-US" altLang="ko-Kore-KR" sz="1600" i="1">
                                  <a:latin typeface="Cambria Math" panose="02040503050406030204" pitchFamily="18" charset="0"/>
                                  <a:ea typeface="Cambria Math" panose="02040503050406030204" pitchFamily="18" charset="0"/>
                                </a:rPr>
                                <m:t>𝑥</m:t>
                              </m:r>
                            </m:e>
                          </m:d>
                          <m:r>
                            <a:rPr kumimoji="1" lang="en-US" altLang="ko-Kore-KR" sz="1600" i="1">
                              <a:latin typeface="Cambria Math" panose="02040503050406030204" pitchFamily="18" charset="0"/>
                              <a:ea typeface="Cambria Math" panose="02040503050406030204" pitchFamily="18" charset="0"/>
                            </a:rPr>
                            <m:t>+</m:t>
                          </m:r>
                          <m:r>
                            <a:rPr kumimoji="1" lang="en-US" altLang="ko-Kore-KR" sz="1600" i="1">
                              <a:latin typeface="Cambria Math" panose="02040503050406030204" pitchFamily="18" charset="0"/>
                              <a:ea typeface="Cambria Math" panose="02040503050406030204" pitchFamily="18" charset="0"/>
                            </a:rPr>
                            <m:t>𝑏</m:t>
                          </m:r>
                        </m:e>
                      </m:nary>
                    </m:oMath>
                  </m:oMathPara>
                </a14:m>
                <a:endParaRPr kumimoji="1" lang="ko-Kore-KR" altLang="en-US" sz="1600" dirty="0"/>
              </a:p>
            </p:txBody>
          </p:sp>
        </mc:Choice>
        <mc:Fallback xmlns="">
          <p:sp>
            <p:nvSpPr>
              <p:cNvPr id="7" name="TextBox 6">
                <a:extLst>
                  <a:ext uri="{FF2B5EF4-FFF2-40B4-BE49-F238E27FC236}">
                    <a16:creationId xmlns:a16="http://schemas.microsoft.com/office/drawing/2014/main" id="{C5412252-A8F4-D4C1-225D-6853F0551C2C}"/>
                  </a:ext>
                </a:extLst>
              </p:cNvPr>
              <p:cNvSpPr txBox="1">
                <a:spLocks noRot="1" noChangeAspect="1" noMove="1" noResize="1" noEditPoints="1" noAdjustHandles="1" noChangeArrowheads="1" noChangeShapeType="1" noTextEdit="1"/>
              </p:cNvSpPr>
              <p:nvPr/>
            </p:nvSpPr>
            <p:spPr>
              <a:xfrm>
                <a:off x="1046667" y="2447264"/>
                <a:ext cx="4216154" cy="806311"/>
              </a:xfrm>
              <a:prstGeom prst="rect">
                <a:avLst/>
              </a:prstGeom>
              <a:blipFill>
                <a:blip r:embed="rId4"/>
                <a:stretch>
                  <a:fillRect t="-90769" b="-146154"/>
                </a:stretch>
              </a:blipFill>
            </p:spPr>
            <p:txBody>
              <a:bodyPr/>
              <a:lstStyle/>
              <a:p>
                <a:r>
                  <a:rPr lang="ko-Kore-KR" altLang="en-US">
                    <a:noFill/>
                  </a:rPr>
                  <a:t> </a:t>
                </a:r>
              </a:p>
            </p:txBody>
          </p:sp>
        </mc:Fallback>
      </mc:AlternateContent>
      <p:sp>
        <p:nvSpPr>
          <p:cNvPr id="11" name="TextBox 10">
            <a:extLst>
              <a:ext uri="{FF2B5EF4-FFF2-40B4-BE49-F238E27FC236}">
                <a16:creationId xmlns:a16="http://schemas.microsoft.com/office/drawing/2014/main" id="{FF6AFD73-39D5-FCF7-A078-B8A8BC5359ED}"/>
              </a:ext>
            </a:extLst>
          </p:cNvPr>
          <p:cNvSpPr txBox="1"/>
          <p:nvPr/>
        </p:nvSpPr>
        <p:spPr>
          <a:xfrm>
            <a:off x="7491318" y="2708101"/>
            <a:ext cx="886690" cy="307777"/>
          </a:xfrm>
          <a:prstGeom prst="rect">
            <a:avLst/>
          </a:prstGeom>
          <a:noFill/>
        </p:spPr>
        <p:txBody>
          <a:bodyPr wrap="square" rtlCol="0">
            <a:spAutoFit/>
          </a:bodyPr>
          <a:lstStyle/>
          <a:p>
            <a:r>
              <a:rPr kumimoji="1" lang="en-US" altLang="ko-Kore-KR" sz="1400" dirty="0">
                <a:latin typeface="Franklin Gothic Medium" panose="020B0603020102020204" pitchFamily="34" charset="0"/>
              </a:rPr>
              <a:t>   (6)</a:t>
            </a:r>
            <a:endParaRPr kumimoji="1" lang="ko-Kore-KR" altLang="en-US" sz="1400" dirty="0">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0AE4178-D784-FA7F-E791-77B6F34C16AC}"/>
                  </a:ext>
                </a:extLst>
              </p:cNvPr>
              <p:cNvSpPr txBox="1"/>
              <p:nvPr/>
            </p:nvSpPr>
            <p:spPr>
              <a:xfrm>
                <a:off x="5838638" y="2447264"/>
                <a:ext cx="1822229" cy="80631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ko-Kore-KR" sz="1600" smtClean="0">
                          <a:latin typeface="Cambria Math" panose="02040503050406030204" pitchFamily="18" charset="0"/>
                        </a:rPr>
                        <m:t>w</m:t>
                      </m:r>
                      <m:r>
                        <a:rPr kumimoji="1" lang="en-US" altLang="ko-Kore-KR" sz="1600" b="0" i="0" smtClean="0">
                          <a:latin typeface="Cambria Math" panose="02040503050406030204" pitchFamily="18" charset="0"/>
                        </a:rPr>
                        <m:t>=</m:t>
                      </m:r>
                      <m:nary>
                        <m:naryPr>
                          <m:chr m:val="∑"/>
                          <m:ctrlPr>
                            <a:rPr kumimoji="1" lang="en-US" altLang="ko-Kore-KR" sz="1600" i="1">
                              <a:latin typeface="Cambria Math" panose="02040503050406030204" pitchFamily="18" charset="0"/>
                              <a:ea typeface="Cambria Math" panose="02040503050406030204" pitchFamily="18" charset="0"/>
                            </a:rPr>
                          </m:ctrlPr>
                        </m:naryPr>
                        <m:sub>
                          <m:r>
                            <m:rPr>
                              <m:brk m:alnAt="23"/>
                            </m:rPr>
                            <a:rPr kumimoji="1" lang="en-US" altLang="ko-Kore-KR" sz="1600" i="1">
                              <a:latin typeface="Cambria Math" panose="02040503050406030204" pitchFamily="18" charset="0"/>
                              <a:ea typeface="Cambria Math" panose="02040503050406030204" pitchFamily="18" charset="0"/>
                            </a:rPr>
                            <m:t>𝑖</m:t>
                          </m:r>
                        </m:sub>
                        <m:sup/>
                        <m:e>
                          <m:sSub>
                            <m:sSubPr>
                              <m:ctrlPr>
                                <a:rPr kumimoji="1" lang="en-US" altLang="ko-Kore-KR" sz="1600" i="1">
                                  <a:latin typeface="Cambria Math" panose="02040503050406030204" pitchFamily="18" charset="0"/>
                                  <a:ea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𝛼</m:t>
                              </m:r>
                            </m:e>
                            <m:sub>
                              <m:r>
                                <a:rPr kumimoji="1" lang="en-US" altLang="ko-Kore-KR" sz="1600" i="1">
                                  <a:latin typeface="Cambria Math" panose="02040503050406030204" pitchFamily="18" charset="0"/>
                                  <a:ea typeface="Cambria Math" panose="02040503050406030204" pitchFamily="18" charset="0"/>
                                </a:rPr>
                                <m:t>𝑖</m:t>
                              </m:r>
                            </m:sub>
                          </m:sSub>
                          <m:sSub>
                            <m:sSubPr>
                              <m:ctrlPr>
                                <a:rPr kumimoji="1" lang="en-US" altLang="ko-Kore-KR" sz="1600" i="1">
                                  <a:latin typeface="Cambria Math" panose="02040503050406030204" pitchFamily="18" charset="0"/>
                                  <a:ea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𝑦</m:t>
                              </m:r>
                            </m:e>
                            <m:sub>
                              <m:r>
                                <a:rPr kumimoji="1" lang="en-US" altLang="ko-Kore-KR" sz="1600" i="1">
                                  <a:latin typeface="Cambria Math" panose="02040503050406030204" pitchFamily="18" charset="0"/>
                                  <a:ea typeface="Cambria Math" panose="02040503050406030204" pitchFamily="18" charset="0"/>
                                </a:rPr>
                                <m:t>𝑖</m:t>
                              </m:r>
                            </m:sub>
                          </m:sSub>
                          <m:r>
                            <a:rPr kumimoji="1" lang="en-US" altLang="ko-Kore-KR" sz="1600" i="1">
                              <a:latin typeface="Cambria Math" panose="02040503050406030204" pitchFamily="18" charset="0"/>
                              <a:ea typeface="Cambria Math" panose="02040503050406030204" pitchFamily="18" charset="0"/>
                            </a:rPr>
                            <m:t>𝜑</m:t>
                          </m:r>
                          <m:d>
                            <m:dPr>
                              <m:ctrlPr>
                                <a:rPr kumimoji="1" lang="en-US" altLang="ko-Kore-KR" sz="1600" i="1">
                                  <a:latin typeface="Cambria Math" panose="02040503050406030204" pitchFamily="18" charset="0"/>
                                  <a:ea typeface="Cambria Math" panose="02040503050406030204" pitchFamily="18" charset="0"/>
                                </a:rPr>
                              </m:ctrlPr>
                            </m:dPr>
                            <m:e>
                              <m:sSub>
                                <m:sSubPr>
                                  <m:ctrlPr>
                                    <a:rPr kumimoji="1" lang="en-US" altLang="ko-Kore-KR" sz="1600" i="1">
                                      <a:latin typeface="Cambria Math" panose="02040503050406030204" pitchFamily="18" charset="0"/>
                                      <a:ea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𝑥</m:t>
                                  </m:r>
                                </m:e>
                                <m:sub>
                                  <m:r>
                                    <a:rPr kumimoji="1" lang="en-US" altLang="ko-Kore-KR" sz="1600" i="1">
                                      <a:latin typeface="Cambria Math" panose="02040503050406030204" pitchFamily="18" charset="0"/>
                                      <a:ea typeface="Cambria Math" panose="02040503050406030204" pitchFamily="18" charset="0"/>
                                    </a:rPr>
                                    <m:t>𝑖</m:t>
                                  </m:r>
                                </m:sub>
                              </m:sSub>
                            </m:e>
                          </m:d>
                        </m:e>
                      </m:nary>
                    </m:oMath>
                  </m:oMathPara>
                </a14:m>
                <a:endParaRPr kumimoji="1" lang="ko-Kore-KR" altLang="en-US" sz="1600" dirty="0"/>
              </a:p>
            </p:txBody>
          </p:sp>
        </mc:Choice>
        <mc:Fallback xmlns="">
          <p:sp>
            <p:nvSpPr>
              <p:cNvPr id="12" name="TextBox 11">
                <a:extLst>
                  <a:ext uri="{FF2B5EF4-FFF2-40B4-BE49-F238E27FC236}">
                    <a16:creationId xmlns:a16="http://schemas.microsoft.com/office/drawing/2014/main" id="{30AE4178-D784-FA7F-E791-77B6F34C16AC}"/>
                  </a:ext>
                </a:extLst>
              </p:cNvPr>
              <p:cNvSpPr txBox="1">
                <a:spLocks noRot="1" noChangeAspect="1" noMove="1" noResize="1" noEditPoints="1" noAdjustHandles="1" noChangeArrowheads="1" noChangeShapeType="1" noTextEdit="1"/>
              </p:cNvSpPr>
              <p:nvPr/>
            </p:nvSpPr>
            <p:spPr>
              <a:xfrm>
                <a:off x="5838638" y="2447264"/>
                <a:ext cx="1822229" cy="806311"/>
              </a:xfrm>
              <a:prstGeom prst="rect">
                <a:avLst/>
              </a:prstGeom>
              <a:blipFill>
                <a:blip r:embed="rId5"/>
                <a:stretch>
                  <a:fillRect l="-14483" t="-90769" b="-146154"/>
                </a:stretch>
              </a:blipFill>
            </p:spPr>
            <p:txBody>
              <a:bodyPr/>
              <a:lstStyle/>
              <a:p>
                <a:r>
                  <a:rPr lang="ko-Kore-KR" altLang="en-US">
                    <a:noFill/>
                  </a:rPr>
                  <a:t> </a:t>
                </a:r>
              </a:p>
            </p:txBody>
          </p:sp>
        </mc:Fallback>
      </mc:AlternateContent>
      <p:sp>
        <p:nvSpPr>
          <p:cNvPr id="6" name="슬라이드 번호 개체 틀 5">
            <a:extLst>
              <a:ext uri="{FF2B5EF4-FFF2-40B4-BE49-F238E27FC236}">
                <a16:creationId xmlns:a16="http://schemas.microsoft.com/office/drawing/2014/main" id="{B43095B2-D2BD-D55F-664D-233124712813}"/>
              </a:ext>
            </a:extLst>
          </p:cNvPr>
          <p:cNvSpPr>
            <a:spLocks noGrp="1"/>
          </p:cNvSpPr>
          <p:nvPr>
            <p:ph type="sldNum" sz="quarter" idx="4"/>
          </p:nvPr>
        </p:nvSpPr>
        <p:spPr>
          <a:xfrm>
            <a:off x="8474334" y="4635961"/>
            <a:ext cx="365760" cy="274320"/>
          </a:xfrm>
        </p:spPr>
        <p:txBody>
          <a:bodyPr/>
          <a:lstStyle/>
          <a:p>
            <a:fld id="{8A7A6979-0714-4377-B894-6BE4C2D6E202}" type="slidenum">
              <a:rPr lang="en-US" smtClean="0"/>
              <a:pPr/>
              <a:t>14</a:t>
            </a:fld>
            <a:endParaRPr lang="en-US" dirty="0"/>
          </a:p>
        </p:txBody>
      </p:sp>
      <mc:AlternateContent xmlns:mc="http://schemas.openxmlformats.org/markup-compatibility/2006" xmlns:a14="http://schemas.microsoft.com/office/drawing/2010/main">
        <mc:Choice Requires="a14">
          <p:sp>
            <p:nvSpPr>
              <p:cNvPr id="8" name="Text Placeholder 3">
                <a:extLst>
                  <a:ext uri="{FF2B5EF4-FFF2-40B4-BE49-F238E27FC236}">
                    <a16:creationId xmlns:a16="http://schemas.microsoft.com/office/drawing/2014/main" id="{3636E6EE-9EE9-8A63-3B26-05107AF26B96}"/>
                  </a:ext>
                </a:extLst>
              </p:cNvPr>
              <p:cNvSpPr txBox="1">
                <a:spLocks/>
              </p:cNvSpPr>
              <p:nvPr/>
            </p:nvSpPr>
            <p:spPr>
              <a:xfrm>
                <a:off x="905346" y="3347189"/>
                <a:ext cx="7568987" cy="513892"/>
              </a:xfrm>
              <a:prstGeom prst="rect">
                <a:avLst/>
              </a:prstGeom>
            </p:spPr>
            <p:txBody>
              <a:bodyPr vert="horz" lIns="0" tIns="0" rIns="0" bIns="0" rtlCol="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a:lnSpc>
                    <a:spcPct val="150000"/>
                  </a:lnSpc>
                </a:pPr>
                <a:r>
                  <a:rPr lang="en" altLang="ko-Kore-KR" sz="1400" dirty="0"/>
                  <a:t>The Equation (7) is induced by replacing the </a:t>
                </a:r>
                <a14:m>
                  <m:oMath xmlns:m="http://schemas.openxmlformats.org/officeDocument/2006/math">
                    <m:sSup>
                      <m:sSupPr>
                        <m:ctrlPr>
                          <a:rPr lang="en" altLang="ko-Kore-KR" sz="1400" i="1" smtClean="0">
                            <a:latin typeface="Cambria Math" panose="02040503050406030204" pitchFamily="18" charset="0"/>
                            <a:ea typeface="Cambria Math" panose="02040503050406030204" pitchFamily="18" charset="0"/>
                          </a:rPr>
                        </m:ctrlPr>
                      </m:sSupPr>
                      <m:e>
                        <m:r>
                          <a:rPr lang="en" altLang="ko-Kore-KR" sz="1400" i="1">
                            <a:latin typeface="Cambria Math" panose="02040503050406030204" pitchFamily="18" charset="0"/>
                            <a:ea typeface="Cambria Math" panose="02040503050406030204" pitchFamily="18" charset="0"/>
                          </a:rPr>
                          <m:t>𝜑</m:t>
                        </m:r>
                        <m:d>
                          <m:dPr>
                            <m:ctrlPr>
                              <a:rPr lang="en-US" altLang="ko-Kore-KR" sz="1400" i="1">
                                <a:latin typeface="Cambria Math" panose="02040503050406030204" pitchFamily="18" charset="0"/>
                                <a:ea typeface="Cambria Math" panose="02040503050406030204" pitchFamily="18" charset="0"/>
                              </a:rPr>
                            </m:ctrlPr>
                          </m:dPr>
                          <m:e>
                            <m:r>
                              <a:rPr lang="en-US" altLang="ko-Kore-KR" sz="1400" i="1">
                                <a:latin typeface="Cambria Math" panose="02040503050406030204" pitchFamily="18" charset="0"/>
                                <a:ea typeface="Cambria Math" panose="02040503050406030204" pitchFamily="18" charset="0"/>
                              </a:rPr>
                              <m:t>𝑥</m:t>
                            </m:r>
                          </m:e>
                        </m:d>
                      </m:e>
                      <m:sup>
                        <m:r>
                          <a:rPr lang="en-US" altLang="ko-Kore-KR" sz="1400" i="1" smtClean="0">
                            <a:latin typeface="Cambria Math" panose="02040503050406030204" pitchFamily="18" charset="0"/>
                            <a:ea typeface="Cambria Math" panose="02040503050406030204" pitchFamily="18" charset="0"/>
                          </a:rPr>
                          <m:t>𝑇</m:t>
                        </m:r>
                      </m:sup>
                    </m:sSup>
                    <m:r>
                      <a:rPr lang="en" altLang="ko-Kore-KR" sz="1400" i="1">
                        <a:latin typeface="Cambria Math" panose="02040503050406030204" pitchFamily="18" charset="0"/>
                        <a:ea typeface="Cambria Math" panose="02040503050406030204" pitchFamily="18" charset="0"/>
                      </a:rPr>
                      <m:t>𝜑</m:t>
                    </m:r>
                    <m:d>
                      <m:dPr>
                        <m:ctrlPr>
                          <a:rPr lang="en-US" altLang="ko-Kore-KR" sz="1400" i="1">
                            <a:latin typeface="Cambria Math" panose="02040503050406030204" pitchFamily="18" charset="0"/>
                            <a:ea typeface="Cambria Math" panose="02040503050406030204" pitchFamily="18" charset="0"/>
                          </a:rPr>
                        </m:ctrlPr>
                      </m:dPr>
                      <m:e>
                        <m:r>
                          <a:rPr lang="en-US" altLang="ko-Kore-KR" sz="1400" i="1">
                            <a:latin typeface="Cambria Math" panose="02040503050406030204" pitchFamily="18" charset="0"/>
                            <a:ea typeface="Cambria Math" panose="02040503050406030204" pitchFamily="18" charset="0"/>
                          </a:rPr>
                          <m:t>𝑥</m:t>
                        </m:r>
                      </m:e>
                    </m:d>
                  </m:oMath>
                </a14:m>
                <a:r>
                  <a:rPr lang="en" altLang="ko-Kore-KR" sz="1400" dirty="0"/>
                  <a:t> to the kernel trick</a:t>
                </a:r>
              </a:p>
            </p:txBody>
          </p:sp>
        </mc:Choice>
        <mc:Fallback xmlns="">
          <p:sp>
            <p:nvSpPr>
              <p:cNvPr id="8" name="Text Placeholder 3">
                <a:extLst>
                  <a:ext uri="{FF2B5EF4-FFF2-40B4-BE49-F238E27FC236}">
                    <a16:creationId xmlns:a16="http://schemas.microsoft.com/office/drawing/2014/main" id="{3636E6EE-9EE9-8A63-3B26-05107AF26B96}"/>
                  </a:ext>
                </a:extLst>
              </p:cNvPr>
              <p:cNvSpPr txBox="1">
                <a:spLocks noRot="1" noChangeAspect="1" noMove="1" noResize="1" noEditPoints="1" noAdjustHandles="1" noChangeArrowheads="1" noChangeShapeType="1" noTextEdit="1"/>
              </p:cNvSpPr>
              <p:nvPr/>
            </p:nvSpPr>
            <p:spPr>
              <a:xfrm>
                <a:off x="905346" y="3347189"/>
                <a:ext cx="7568987" cy="513892"/>
              </a:xfrm>
              <a:prstGeom prst="rect">
                <a:avLst/>
              </a:prstGeom>
              <a:blipFill>
                <a:blip r:embed="rId6"/>
                <a:stretch>
                  <a:fillRect l="-1508"/>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22AAC9-EF9D-A862-8317-3FAD29C451B2}"/>
                  </a:ext>
                </a:extLst>
              </p:cNvPr>
              <p:cNvSpPr txBox="1"/>
              <p:nvPr/>
            </p:nvSpPr>
            <p:spPr>
              <a:xfrm>
                <a:off x="2859319" y="3623696"/>
                <a:ext cx="3260316" cy="80631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kumimoji="1" lang="en-US" altLang="ko-Kore-KR" sz="1600" b="0" i="0" smtClean="0">
                          <a:latin typeface="Cambria Math" panose="02040503050406030204" pitchFamily="18" charset="0"/>
                        </a:rPr>
                        <m:t>f</m:t>
                      </m:r>
                      <m:r>
                        <a:rPr kumimoji="1" lang="en-US" altLang="ko-Kore-KR" sz="1600" b="0" i="0" smtClean="0">
                          <a:latin typeface="Cambria Math" panose="02040503050406030204" pitchFamily="18" charset="0"/>
                        </a:rPr>
                        <m:t>(</m:t>
                      </m:r>
                      <m:r>
                        <m:rPr>
                          <m:sty m:val="p"/>
                        </m:rPr>
                        <a:rPr kumimoji="1" lang="el-GR" altLang="ko-Kore-KR" sz="1600" b="0" i="1" smtClean="0">
                          <a:latin typeface="Cambria Math" panose="02040503050406030204" pitchFamily="18" charset="0"/>
                          <a:ea typeface="Cambria Math" panose="02040503050406030204" pitchFamily="18" charset="0"/>
                        </a:rPr>
                        <m:t>ϕ</m:t>
                      </m:r>
                      <m:r>
                        <a:rPr kumimoji="1" lang="en-US" altLang="ko-Kore-KR" sz="1600" b="0" i="0" smtClean="0">
                          <a:latin typeface="Cambria Math" panose="02040503050406030204" pitchFamily="18" charset="0"/>
                          <a:ea typeface="Cambria Math" panose="02040503050406030204" pitchFamily="18" charset="0"/>
                        </a:rPr>
                        <m:t>(</m:t>
                      </m:r>
                      <m:r>
                        <m:rPr>
                          <m:sty m:val="p"/>
                        </m:rPr>
                        <a:rPr kumimoji="1" lang="en-US" altLang="ko-Kore-KR" sz="1600" b="0" i="0" smtClean="0">
                          <a:latin typeface="Cambria Math" panose="02040503050406030204" pitchFamily="18" charset="0"/>
                          <a:ea typeface="Cambria Math" panose="02040503050406030204" pitchFamily="18" charset="0"/>
                        </a:rPr>
                        <m:t>x</m:t>
                      </m:r>
                      <m:r>
                        <a:rPr kumimoji="1" lang="en-US" altLang="ko-Kore-KR" sz="1600" b="0" i="0" smtClean="0">
                          <a:latin typeface="Cambria Math" panose="02040503050406030204" pitchFamily="18" charset="0"/>
                          <a:ea typeface="Cambria Math" panose="02040503050406030204" pitchFamily="18" charset="0"/>
                        </a:rPr>
                        <m:t>))</m:t>
                      </m:r>
                      <m:r>
                        <a:rPr kumimoji="1" lang="en-US" altLang="ko-Kore-KR" sz="1600" b="0" i="1" smtClean="0">
                          <a:latin typeface="Cambria Math" panose="02040503050406030204" pitchFamily="18" charset="0"/>
                        </a:rPr>
                        <m:t>=</m:t>
                      </m:r>
                      <m:nary>
                        <m:naryPr>
                          <m:chr m:val="∑"/>
                          <m:ctrlPr>
                            <a:rPr kumimoji="1" lang="en-US" altLang="ko-Kore-KR" sz="1600" i="1">
                              <a:latin typeface="Cambria Math" panose="02040503050406030204" pitchFamily="18" charset="0"/>
                              <a:ea typeface="Cambria Math" panose="02040503050406030204" pitchFamily="18" charset="0"/>
                            </a:rPr>
                          </m:ctrlPr>
                        </m:naryPr>
                        <m:sub>
                          <m:r>
                            <m:rPr>
                              <m:brk m:alnAt="23"/>
                            </m:rPr>
                            <a:rPr kumimoji="1" lang="en-US" altLang="ko-Kore-KR" sz="1600" i="1">
                              <a:latin typeface="Cambria Math" panose="02040503050406030204" pitchFamily="18" charset="0"/>
                              <a:ea typeface="Cambria Math" panose="02040503050406030204" pitchFamily="18" charset="0"/>
                            </a:rPr>
                            <m:t>𝑖</m:t>
                          </m:r>
                        </m:sub>
                        <m:sup/>
                        <m:e>
                          <m:sSub>
                            <m:sSubPr>
                              <m:ctrlPr>
                                <a:rPr kumimoji="1" lang="en-US" altLang="ko-Kore-KR" sz="1600" i="1">
                                  <a:latin typeface="Cambria Math" panose="02040503050406030204" pitchFamily="18" charset="0"/>
                                  <a:ea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𝛼</m:t>
                              </m:r>
                            </m:e>
                            <m:sub>
                              <m:r>
                                <a:rPr kumimoji="1" lang="en-US" altLang="ko-Kore-KR" sz="1600" i="1">
                                  <a:latin typeface="Cambria Math" panose="02040503050406030204" pitchFamily="18" charset="0"/>
                                  <a:ea typeface="Cambria Math" panose="02040503050406030204" pitchFamily="18" charset="0"/>
                                </a:rPr>
                                <m:t>𝑖</m:t>
                              </m:r>
                            </m:sub>
                          </m:sSub>
                          <m:sSub>
                            <m:sSubPr>
                              <m:ctrlPr>
                                <a:rPr kumimoji="1" lang="en-US" altLang="ko-Kore-KR" sz="1600" i="1">
                                  <a:latin typeface="Cambria Math" panose="02040503050406030204" pitchFamily="18" charset="0"/>
                                  <a:ea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𝑦</m:t>
                              </m:r>
                            </m:e>
                            <m:sub>
                              <m:r>
                                <a:rPr kumimoji="1" lang="en-US" altLang="ko-Kore-KR" sz="1600" i="1">
                                  <a:latin typeface="Cambria Math" panose="02040503050406030204" pitchFamily="18" charset="0"/>
                                  <a:ea typeface="Cambria Math" panose="02040503050406030204" pitchFamily="18" charset="0"/>
                                </a:rPr>
                                <m:t>𝑖</m:t>
                              </m:r>
                            </m:sub>
                          </m:sSub>
                          <m:r>
                            <a:rPr kumimoji="1" lang="en-US" altLang="ko-Kore-KR" sz="1600" i="1">
                              <a:latin typeface="Cambria Math" panose="02040503050406030204" pitchFamily="18" charset="0"/>
                              <a:ea typeface="Cambria Math" panose="02040503050406030204" pitchFamily="18" charset="0"/>
                            </a:rPr>
                            <m:t>𝐾</m:t>
                          </m:r>
                          <m:r>
                            <a:rPr kumimoji="1" lang="en-US" altLang="ko-Kore-KR" sz="1600" i="1">
                              <a:latin typeface="Cambria Math" panose="02040503050406030204" pitchFamily="18" charset="0"/>
                              <a:ea typeface="Cambria Math" panose="02040503050406030204" pitchFamily="18" charset="0"/>
                            </a:rPr>
                            <m:t>(</m:t>
                          </m:r>
                          <m:sSub>
                            <m:sSubPr>
                              <m:ctrlPr>
                                <a:rPr kumimoji="1" lang="en-US" altLang="ko-Kore-KR" sz="1600" i="1">
                                  <a:latin typeface="Cambria Math" panose="02040503050406030204" pitchFamily="18" charset="0"/>
                                  <a:ea typeface="Cambria Math" panose="02040503050406030204" pitchFamily="18" charset="0"/>
                                </a:rPr>
                              </m:ctrlPr>
                            </m:sSubPr>
                            <m:e>
                              <m:r>
                                <a:rPr kumimoji="1" lang="en-US" altLang="ko-Kore-KR" sz="1600" i="1">
                                  <a:latin typeface="Cambria Math" panose="02040503050406030204" pitchFamily="18" charset="0"/>
                                  <a:ea typeface="Cambria Math" panose="02040503050406030204" pitchFamily="18" charset="0"/>
                                </a:rPr>
                                <m:t>𝑥</m:t>
                              </m:r>
                            </m:e>
                            <m:sub>
                              <m:r>
                                <a:rPr kumimoji="1" lang="en-US" altLang="ko-Kore-KR" sz="1600" i="1">
                                  <a:latin typeface="Cambria Math" panose="02040503050406030204" pitchFamily="18" charset="0"/>
                                  <a:ea typeface="Cambria Math" panose="02040503050406030204" pitchFamily="18" charset="0"/>
                                </a:rPr>
                                <m:t>𝑖</m:t>
                              </m:r>
                            </m:sub>
                          </m:sSub>
                          <m:r>
                            <a:rPr kumimoji="1" lang="en-US" altLang="ko-Kore-KR" sz="1600" i="1">
                              <a:latin typeface="Cambria Math" panose="02040503050406030204" pitchFamily="18" charset="0"/>
                              <a:ea typeface="Cambria Math" panose="02040503050406030204" pitchFamily="18" charset="0"/>
                            </a:rPr>
                            <m:t>,</m:t>
                          </m:r>
                          <m:r>
                            <a:rPr kumimoji="1" lang="en-US" altLang="ko-Kore-KR" sz="1600" i="1">
                              <a:latin typeface="Cambria Math" panose="02040503050406030204" pitchFamily="18" charset="0"/>
                              <a:ea typeface="Cambria Math" panose="02040503050406030204" pitchFamily="18" charset="0"/>
                            </a:rPr>
                            <m:t>𝑥</m:t>
                          </m:r>
                          <m:r>
                            <a:rPr kumimoji="1" lang="en-US" altLang="ko-Kore-KR" sz="1600" i="1">
                              <a:latin typeface="Cambria Math" panose="02040503050406030204" pitchFamily="18" charset="0"/>
                              <a:ea typeface="Cambria Math" panose="02040503050406030204" pitchFamily="18" charset="0"/>
                            </a:rPr>
                            <m:t>) +</m:t>
                          </m:r>
                          <m:r>
                            <a:rPr kumimoji="1" lang="en-US" altLang="ko-Kore-KR" sz="1600" i="1">
                              <a:latin typeface="Cambria Math" panose="02040503050406030204" pitchFamily="18" charset="0"/>
                              <a:ea typeface="Cambria Math" panose="02040503050406030204" pitchFamily="18" charset="0"/>
                            </a:rPr>
                            <m:t>𝑏</m:t>
                          </m:r>
                        </m:e>
                      </m:nary>
                    </m:oMath>
                  </m:oMathPara>
                </a14:m>
                <a:endParaRPr kumimoji="1" lang="ko-Kore-KR" altLang="en-US" sz="1600" dirty="0"/>
              </a:p>
            </p:txBody>
          </p:sp>
        </mc:Choice>
        <mc:Fallback xmlns="">
          <p:sp>
            <p:nvSpPr>
              <p:cNvPr id="9" name="TextBox 8">
                <a:extLst>
                  <a:ext uri="{FF2B5EF4-FFF2-40B4-BE49-F238E27FC236}">
                    <a16:creationId xmlns:a16="http://schemas.microsoft.com/office/drawing/2014/main" id="{0622AAC9-EF9D-A862-8317-3FAD29C451B2}"/>
                  </a:ext>
                </a:extLst>
              </p:cNvPr>
              <p:cNvSpPr txBox="1">
                <a:spLocks noRot="1" noChangeAspect="1" noMove="1" noResize="1" noEditPoints="1" noAdjustHandles="1" noChangeArrowheads="1" noChangeShapeType="1" noTextEdit="1"/>
              </p:cNvSpPr>
              <p:nvPr/>
            </p:nvSpPr>
            <p:spPr>
              <a:xfrm>
                <a:off x="2859319" y="3623696"/>
                <a:ext cx="3260316" cy="806311"/>
              </a:xfrm>
              <a:prstGeom prst="rect">
                <a:avLst/>
              </a:prstGeom>
              <a:blipFill>
                <a:blip r:embed="rId7"/>
                <a:stretch>
                  <a:fillRect t="-92188" b="-150000"/>
                </a:stretch>
              </a:blipFill>
            </p:spPr>
            <p:txBody>
              <a:bodyPr/>
              <a:lstStyle/>
              <a:p>
                <a:r>
                  <a:rPr lang="ko-Kore-KR" altLang="en-US">
                    <a:noFill/>
                  </a:rPr>
                  <a:t> </a:t>
                </a:r>
              </a:p>
            </p:txBody>
          </p:sp>
        </mc:Fallback>
      </mc:AlternateContent>
      <p:sp>
        <p:nvSpPr>
          <p:cNvPr id="10" name="TextBox 9">
            <a:extLst>
              <a:ext uri="{FF2B5EF4-FFF2-40B4-BE49-F238E27FC236}">
                <a16:creationId xmlns:a16="http://schemas.microsoft.com/office/drawing/2014/main" id="{31FD9B23-FD6F-CADA-5B57-2AC4082FFEE9}"/>
              </a:ext>
            </a:extLst>
          </p:cNvPr>
          <p:cNvSpPr txBox="1"/>
          <p:nvPr/>
        </p:nvSpPr>
        <p:spPr>
          <a:xfrm>
            <a:off x="6637177" y="3875144"/>
            <a:ext cx="886690" cy="307777"/>
          </a:xfrm>
          <a:prstGeom prst="rect">
            <a:avLst/>
          </a:prstGeom>
          <a:noFill/>
        </p:spPr>
        <p:txBody>
          <a:bodyPr wrap="square" rtlCol="0">
            <a:spAutoFit/>
          </a:bodyPr>
          <a:lstStyle/>
          <a:p>
            <a:r>
              <a:rPr kumimoji="1" lang="en-US" altLang="ko-Kore-KR" sz="1400" dirty="0">
                <a:latin typeface="Franklin Gothic Medium" panose="020B0603020102020204" pitchFamily="34" charset="0"/>
              </a:rPr>
              <a:t>   (7)</a:t>
            </a:r>
            <a:endParaRPr kumimoji="1" lang="ko-Kore-KR" altLang="en-US" sz="1400" dirty="0">
              <a:latin typeface="Franklin Gothic Medium" panose="020B0603020102020204" pitchFamily="34" charset="0"/>
            </a:endParaRPr>
          </a:p>
        </p:txBody>
      </p:sp>
    </p:spTree>
    <p:extLst>
      <p:ext uri="{BB962C8B-B14F-4D97-AF65-F5344CB8AC3E}">
        <p14:creationId xmlns:p14="http://schemas.microsoft.com/office/powerpoint/2010/main" val="3682810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Methodology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Machine Learning Models – Ensemble Regression (Bagging Method)</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3634440"/>
            <a:ext cx="7568987" cy="1034868"/>
          </a:xfrm>
        </p:spPr>
        <p:txBody>
          <a:bodyPr>
            <a:normAutofit/>
          </a:bodyPr>
          <a:lstStyle/>
          <a:p>
            <a:pPr>
              <a:lnSpc>
                <a:spcPct val="150000"/>
              </a:lnSpc>
            </a:pPr>
            <a:r>
              <a:rPr lang="en" altLang="ko-Kore-KR" sz="1400" dirty="0"/>
              <a:t>The Ensemble model is based on the idea that models obtained a different perspective</a:t>
            </a:r>
          </a:p>
          <a:p>
            <a:pPr>
              <a:lnSpc>
                <a:spcPct val="150000"/>
              </a:lnSpc>
            </a:pPr>
            <a:r>
              <a:rPr lang="en" altLang="ko-Kore-KR" sz="1400" dirty="0"/>
              <a:t>The Bagging method uses 10–30 models that are low bias and high variance</a:t>
            </a:r>
          </a:p>
          <a:p>
            <a:pPr>
              <a:lnSpc>
                <a:spcPct val="150000"/>
              </a:lnSpc>
            </a:pPr>
            <a:r>
              <a:rPr lang="en" altLang="ko-Kore-KR" sz="1400" dirty="0"/>
              <a:t>It combines them into 1 result by using the majority voting, which is called ‘high variance cutting’</a:t>
            </a:r>
          </a:p>
        </p:txBody>
      </p:sp>
      <p:sp>
        <p:nvSpPr>
          <p:cNvPr id="6" name="슬라이드 번호 개체 틀 5">
            <a:extLst>
              <a:ext uri="{FF2B5EF4-FFF2-40B4-BE49-F238E27FC236}">
                <a16:creationId xmlns:a16="http://schemas.microsoft.com/office/drawing/2014/main" id="{4E026986-32F6-F4D8-F8A0-4EB148E1F39A}"/>
              </a:ext>
            </a:extLst>
          </p:cNvPr>
          <p:cNvSpPr>
            <a:spLocks noGrp="1"/>
          </p:cNvSpPr>
          <p:nvPr>
            <p:ph type="sldNum" sz="quarter" idx="4"/>
          </p:nvPr>
        </p:nvSpPr>
        <p:spPr/>
        <p:txBody>
          <a:bodyPr/>
          <a:lstStyle/>
          <a:p>
            <a:fld id="{8A7A6979-0714-4377-B894-6BE4C2D6E202}" type="slidenum">
              <a:rPr lang="en-US" smtClean="0"/>
              <a:pPr/>
              <a:t>15</a:t>
            </a:fld>
            <a:endParaRPr lang="en-US" dirty="0"/>
          </a:p>
        </p:txBody>
      </p:sp>
      <p:pic>
        <p:nvPicPr>
          <p:cNvPr id="5" name="그림 4">
            <a:extLst>
              <a:ext uri="{FF2B5EF4-FFF2-40B4-BE49-F238E27FC236}">
                <a16:creationId xmlns:a16="http://schemas.microsoft.com/office/drawing/2014/main" id="{095B1D57-ABDF-CD2B-987C-35ADD0FDE503}"/>
              </a:ext>
            </a:extLst>
          </p:cNvPr>
          <p:cNvPicPr>
            <a:picLocks noChangeAspect="1"/>
          </p:cNvPicPr>
          <p:nvPr/>
        </p:nvPicPr>
        <p:blipFill>
          <a:blip r:embed="rId3"/>
          <a:stretch>
            <a:fillRect/>
          </a:stretch>
        </p:blipFill>
        <p:spPr>
          <a:xfrm>
            <a:off x="2819400" y="1266958"/>
            <a:ext cx="3505200" cy="2443018"/>
          </a:xfrm>
          <a:prstGeom prst="rect">
            <a:avLst/>
          </a:prstGeom>
        </p:spPr>
      </p:pic>
    </p:spTree>
    <p:extLst>
      <p:ext uri="{BB962C8B-B14F-4D97-AF65-F5344CB8AC3E}">
        <p14:creationId xmlns:p14="http://schemas.microsoft.com/office/powerpoint/2010/main" val="208691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1986203" y="1099926"/>
            <a:ext cx="5179098" cy="747897"/>
          </a:xfrm>
        </p:spPr>
        <p:txBody>
          <a:bodyPr/>
          <a:lstStyle/>
          <a:p>
            <a:r>
              <a:rPr lang="en-US" altLang="ko-Kore-KR" sz="5400" dirty="0"/>
              <a:t>EXPERIMENT</a:t>
            </a:r>
            <a:endParaRPr lang="en-US" sz="5400" dirty="0"/>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p:txBody>
          <a:bodyPr/>
          <a:lstStyle/>
          <a:p>
            <a:r>
              <a:rPr lang="en-US" altLang="ko-Kore-KR" dirty="0"/>
              <a:t>SYSTEM FLOW, VERIFY MODELS</a:t>
            </a:r>
          </a:p>
        </p:txBody>
      </p:sp>
      <p:sp>
        <p:nvSpPr>
          <p:cNvPr id="4" name="슬라이드 번호 개체 틀 3">
            <a:extLst>
              <a:ext uri="{FF2B5EF4-FFF2-40B4-BE49-F238E27FC236}">
                <a16:creationId xmlns:a16="http://schemas.microsoft.com/office/drawing/2014/main" id="{0F29BDCE-6512-66CE-CB32-9AD347EE5F02}"/>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1143884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Experiment</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System Architecture</a:t>
            </a:r>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17</a:t>
            </a:fld>
            <a:endParaRPr lang="en-US" dirty="0"/>
          </a:p>
        </p:txBody>
      </p:sp>
      <p:sp>
        <p:nvSpPr>
          <p:cNvPr id="8" name="텍스트 개체 틀 7">
            <a:extLst>
              <a:ext uri="{FF2B5EF4-FFF2-40B4-BE49-F238E27FC236}">
                <a16:creationId xmlns:a16="http://schemas.microsoft.com/office/drawing/2014/main" id="{72FC0118-077E-BBC5-5018-F58FD4EFB61F}"/>
              </a:ext>
            </a:extLst>
          </p:cNvPr>
          <p:cNvSpPr>
            <a:spLocks noGrp="1"/>
          </p:cNvSpPr>
          <p:nvPr>
            <p:ph type="body" sz="quarter" idx="14"/>
          </p:nvPr>
        </p:nvSpPr>
        <p:spPr>
          <a:xfrm>
            <a:off x="905346" y="1471906"/>
            <a:ext cx="7568987" cy="1099844"/>
          </a:xfrm>
        </p:spPr>
        <p:txBody>
          <a:bodyPr>
            <a:normAutofit/>
          </a:bodyPr>
          <a:lstStyle/>
          <a:p>
            <a:pPr>
              <a:lnSpc>
                <a:spcPct val="150000"/>
              </a:lnSpc>
            </a:pPr>
            <a:r>
              <a:rPr lang="en-US" altLang="ko-Kore-KR" sz="1400" dirty="0"/>
              <a:t>In the experiment, verify the ML model prediction and autopilot method separately with an </a:t>
            </a:r>
            <a:br>
              <a:rPr lang="en-US" altLang="ko-Kore-KR" sz="1400" dirty="0"/>
            </a:br>
            <a:r>
              <a:rPr lang="en-US" altLang="ko-Kore-KR" sz="1400" dirty="0"/>
              <a:t>assumption of latency as </a:t>
            </a:r>
            <a:r>
              <a:rPr lang="en-US" altLang="ko-Kore-KR" sz="1400" i="1" dirty="0">
                <a:latin typeface="Times New Roman" panose="02020603050405020304" pitchFamily="18" charset="0"/>
                <a:cs typeface="Times New Roman" panose="02020603050405020304" pitchFamily="18" charset="0"/>
              </a:rPr>
              <a:t>k</a:t>
            </a:r>
            <a:r>
              <a:rPr lang="en-US" altLang="ko-Kore-KR" sz="1400" dirty="0"/>
              <a:t> seconds</a:t>
            </a:r>
            <a:br>
              <a:rPr lang="en-US" altLang="ko-Kore-KR" sz="1400" dirty="0"/>
            </a:br>
            <a:r>
              <a:rPr lang="en-US" altLang="ko-Kore-KR" sz="1400" dirty="0"/>
              <a:t>(Assume that android receive the unidentified drone’s coordinate at intervals of </a:t>
            </a:r>
            <a:r>
              <a:rPr lang="en-US" altLang="ko-Kore-KR" sz="1400" i="1" dirty="0">
                <a:latin typeface="Times New Roman" panose="02020603050405020304" pitchFamily="18" charset="0"/>
                <a:cs typeface="Times New Roman" panose="02020603050405020304" pitchFamily="18" charset="0"/>
              </a:rPr>
              <a:t>k</a:t>
            </a:r>
            <a:r>
              <a:rPr lang="en-US" altLang="ko-Kore-KR" sz="1400" dirty="0"/>
              <a:t> seconds)</a:t>
            </a:r>
          </a:p>
        </p:txBody>
      </p:sp>
      <p:pic>
        <p:nvPicPr>
          <p:cNvPr id="9" name="그림 8">
            <a:extLst>
              <a:ext uri="{FF2B5EF4-FFF2-40B4-BE49-F238E27FC236}">
                <a16:creationId xmlns:a16="http://schemas.microsoft.com/office/drawing/2014/main" id="{8C67238D-7F9D-2C88-0B45-A3DB54BA6F29}"/>
              </a:ext>
            </a:extLst>
          </p:cNvPr>
          <p:cNvPicPr>
            <a:picLocks noChangeAspect="1"/>
          </p:cNvPicPr>
          <p:nvPr/>
        </p:nvPicPr>
        <p:blipFill>
          <a:blip r:embed="rId3"/>
          <a:stretch>
            <a:fillRect/>
          </a:stretch>
        </p:blipFill>
        <p:spPr>
          <a:xfrm>
            <a:off x="1834055" y="2478831"/>
            <a:ext cx="5475890" cy="1655794"/>
          </a:xfrm>
          <a:prstGeom prst="rect">
            <a:avLst/>
          </a:prstGeom>
        </p:spPr>
      </p:pic>
    </p:spTree>
    <p:extLst>
      <p:ext uri="{BB962C8B-B14F-4D97-AF65-F5344CB8AC3E}">
        <p14:creationId xmlns:p14="http://schemas.microsoft.com/office/powerpoint/2010/main" val="1992787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Experiment</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Data Flow in Computer (ML model)</a:t>
            </a:r>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18</a:t>
            </a:fld>
            <a:endParaRPr lang="en-US" dirty="0"/>
          </a:p>
        </p:txBody>
      </p:sp>
      <p:pic>
        <p:nvPicPr>
          <p:cNvPr id="4" name="그림 3">
            <a:extLst>
              <a:ext uri="{FF2B5EF4-FFF2-40B4-BE49-F238E27FC236}">
                <a16:creationId xmlns:a16="http://schemas.microsoft.com/office/drawing/2014/main" id="{D0136335-9F20-8C7A-4505-F9A028A99ED9}"/>
              </a:ext>
            </a:extLst>
          </p:cNvPr>
          <p:cNvPicPr>
            <a:picLocks noChangeAspect="1"/>
          </p:cNvPicPr>
          <p:nvPr/>
        </p:nvPicPr>
        <p:blipFill>
          <a:blip r:embed="rId3"/>
          <a:stretch>
            <a:fillRect/>
          </a:stretch>
        </p:blipFill>
        <p:spPr>
          <a:xfrm>
            <a:off x="5459773" y="1136703"/>
            <a:ext cx="3559852" cy="3499258"/>
          </a:xfrm>
          <a:prstGeom prst="rect">
            <a:avLst/>
          </a:prstGeom>
        </p:spPr>
      </p:pic>
      <p:sp>
        <p:nvSpPr>
          <p:cNvPr id="8" name="텍스트 개체 틀 7">
            <a:extLst>
              <a:ext uri="{FF2B5EF4-FFF2-40B4-BE49-F238E27FC236}">
                <a16:creationId xmlns:a16="http://schemas.microsoft.com/office/drawing/2014/main" id="{72FC0118-077E-BBC5-5018-F58FD4EFB61F}"/>
              </a:ext>
            </a:extLst>
          </p:cNvPr>
          <p:cNvSpPr>
            <a:spLocks noGrp="1"/>
          </p:cNvSpPr>
          <p:nvPr>
            <p:ph type="body" sz="quarter" idx="14"/>
          </p:nvPr>
        </p:nvSpPr>
        <p:spPr>
          <a:xfrm>
            <a:off x="905346" y="1508638"/>
            <a:ext cx="7568987" cy="3003613"/>
          </a:xfrm>
        </p:spPr>
        <p:txBody>
          <a:bodyPr>
            <a:normAutofit/>
          </a:bodyPr>
          <a:lstStyle/>
          <a:p>
            <a:pPr marL="342900" indent="-342900">
              <a:lnSpc>
                <a:spcPct val="150000"/>
              </a:lnSpc>
              <a:buAutoNum type="arabicPeriod"/>
            </a:pPr>
            <a:r>
              <a:rPr lang="en-US" altLang="ko-Kore-KR" sz="1400" dirty="0"/>
              <a:t>The detecting system sends the drone’s coordinates </a:t>
            </a:r>
            <a:br>
              <a:rPr lang="en-US" altLang="ko-Kore-KR" sz="1400" dirty="0"/>
            </a:br>
            <a:r>
              <a:rPr lang="en-US" altLang="ko-Kore-KR" sz="1400" dirty="0"/>
              <a:t>to the Android Device</a:t>
            </a:r>
          </a:p>
          <a:p>
            <a:pPr marL="342900" indent="-342900">
              <a:lnSpc>
                <a:spcPct val="150000"/>
              </a:lnSpc>
              <a:buAutoNum type="arabicPeriod"/>
            </a:pPr>
            <a:r>
              <a:rPr lang="en-US" altLang="ko-Kore-KR" sz="1400" dirty="0"/>
              <a:t>The Android Device transmits the data and the computer</a:t>
            </a:r>
            <a:br>
              <a:rPr lang="en-US" altLang="ko-Kore-KR" sz="1400" dirty="0"/>
            </a:br>
            <a:r>
              <a:rPr lang="en-US" altLang="ko-Kore-KR" sz="1400" dirty="0"/>
              <a:t>saves the data in the queue</a:t>
            </a:r>
          </a:p>
          <a:p>
            <a:pPr marL="342900" indent="-342900">
              <a:lnSpc>
                <a:spcPct val="150000"/>
              </a:lnSpc>
              <a:buAutoNum type="arabicPeriod"/>
            </a:pPr>
            <a:r>
              <a:rPr lang="en-US" altLang="ko-Kore-KR" sz="1400" dirty="0"/>
              <a:t>If the queue size is lower than k, go to process #1</a:t>
            </a:r>
            <a:br>
              <a:rPr lang="en-US" altLang="ko-Kore-KR" sz="1400" dirty="0"/>
            </a:br>
            <a:r>
              <a:rPr lang="en-US" altLang="ko-Kore-KR" sz="1400" dirty="0"/>
              <a:t>else, go to process #4</a:t>
            </a:r>
          </a:p>
          <a:p>
            <a:pPr marL="342900" indent="-342900">
              <a:lnSpc>
                <a:spcPct val="150000"/>
              </a:lnSpc>
              <a:buAutoNum type="arabicPeriod"/>
            </a:pPr>
            <a:r>
              <a:rPr lang="en-US" altLang="ko-Kore-KR" sz="1400" dirty="0"/>
              <a:t>Apply prediction to the queue and transmit </a:t>
            </a:r>
            <a:br>
              <a:rPr lang="en-US" altLang="ko-Kore-KR" sz="1400" dirty="0"/>
            </a:br>
            <a:r>
              <a:rPr lang="en-US" altLang="ko-Kore-KR" sz="1400" dirty="0"/>
              <a:t>the result to our drone</a:t>
            </a:r>
          </a:p>
          <a:p>
            <a:pPr marL="342900" indent="-342900">
              <a:lnSpc>
                <a:spcPct val="150000"/>
              </a:lnSpc>
              <a:buAutoNum type="arabicPeriod"/>
            </a:pPr>
            <a:r>
              <a:rPr lang="en-US" altLang="ko-Kore-KR" sz="1400" dirty="0"/>
              <a:t>Remove first element in queue and go to process #1</a:t>
            </a:r>
          </a:p>
        </p:txBody>
      </p:sp>
    </p:spTree>
    <p:extLst>
      <p:ext uri="{BB962C8B-B14F-4D97-AF65-F5344CB8AC3E}">
        <p14:creationId xmlns:p14="http://schemas.microsoft.com/office/powerpoint/2010/main" val="2786761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A6826EEC-CAC0-2DAA-09EE-E834DC46CF8E}"/>
              </a:ext>
            </a:extLst>
          </p:cNvPr>
          <p:cNvPicPr>
            <a:picLocks noChangeAspect="1"/>
          </p:cNvPicPr>
          <p:nvPr/>
        </p:nvPicPr>
        <p:blipFill rotWithShape="1">
          <a:blip r:embed="rId3"/>
          <a:srcRect l="48158"/>
          <a:stretch/>
        </p:blipFill>
        <p:spPr>
          <a:xfrm>
            <a:off x="6557424" y="2965343"/>
            <a:ext cx="2280129" cy="1715338"/>
          </a:xfrm>
          <a:prstGeom prst="rect">
            <a:avLst/>
          </a:prstGeom>
        </p:spPr>
      </p:pic>
      <p:pic>
        <p:nvPicPr>
          <p:cNvPr id="11" name="그림 10">
            <a:extLst>
              <a:ext uri="{FF2B5EF4-FFF2-40B4-BE49-F238E27FC236}">
                <a16:creationId xmlns:a16="http://schemas.microsoft.com/office/drawing/2014/main" id="{F4704441-70DA-7978-0157-A61CFAD78172}"/>
              </a:ext>
            </a:extLst>
          </p:cNvPr>
          <p:cNvPicPr>
            <a:picLocks noChangeAspect="1"/>
          </p:cNvPicPr>
          <p:nvPr/>
        </p:nvPicPr>
        <p:blipFill rotWithShape="1">
          <a:blip r:embed="rId3"/>
          <a:srcRect r="51489"/>
          <a:stretch/>
        </p:blipFill>
        <p:spPr>
          <a:xfrm>
            <a:off x="6236594" y="1246465"/>
            <a:ext cx="2133600" cy="1715338"/>
          </a:xfrm>
          <a:prstGeom prst="rect">
            <a:avLst/>
          </a:prstGeom>
        </p:spPr>
      </p:pic>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Experiment</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Auto-Pilot Method</a:t>
            </a:r>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19</a:t>
            </a:fld>
            <a:endParaRPr lang="en-US" dirty="0"/>
          </a:p>
        </p:txBody>
      </p:sp>
      <p:sp>
        <p:nvSpPr>
          <p:cNvPr id="4" name="텍스트 개체 틀 7">
            <a:extLst>
              <a:ext uri="{FF2B5EF4-FFF2-40B4-BE49-F238E27FC236}">
                <a16:creationId xmlns:a16="http://schemas.microsoft.com/office/drawing/2014/main" id="{6860F39B-28B3-89D3-60A5-44B559264EB1}"/>
              </a:ext>
            </a:extLst>
          </p:cNvPr>
          <p:cNvSpPr>
            <a:spLocks noGrp="1"/>
          </p:cNvSpPr>
          <p:nvPr>
            <p:ph type="body" sz="quarter" idx="14"/>
          </p:nvPr>
        </p:nvSpPr>
        <p:spPr>
          <a:xfrm>
            <a:off x="905346" y="1406485"/>
            <a:ext cx="7568987" cy="3116154"/>
          </a:xfrm>
        </p:spPr>
        <p:txBody>
          <a:bodyPr anchor="ctr">
            <a:normAutofit/>
          </a:bodyPr>
          <a:lstStyle/>
          <a:p>
            <a:pPr>
              <a:lnSpc>
                <a:spcPct val="150000"/>
              </a:lnSpc>
            </a:pPr>
            <a:r>
              <a:rPr lang="en-US" altLang="ko-Kore-KR" sz="1400" dirty="0"/>
              <a:t>Some of DJI’s product contains a waypoint mission which </a:t>
            </a:r>
            <a:br>
              <a:rPr lang="en-US" altLang="ko-Kore-KR" sz="1400" dirty="0"/>
            </a:br>
            <a:r>
              <a:rPr lang="en-US" altLang="ko-Kore-KR" sz="1400" dirty="0"/>
              <a:t>is moving to a specific position, but it isn’t supported in DJI air 2S</a:t>
            </a:r>
          </a:p>
          <a:p>
            <a:pPr>
              <a:lnSpc>
                <a:spcPct val="150000"/>
              </a:lnSpc>
            </a:pPr>
            <a:r>
              <a:rPr lang="en-US" altLang="ko-Kore-KR" sz="1400" dirty="0"/>
              <a:t>It has a method that set up the speed such as pitch, roll, and throttle</a:t>
            </a:r>
          </a:p>
          <a:p>
            <a:pPr>
              <a:lnSpc>
                <a:spcPct val="150000"/>
              </a:lnSpc>
            </a:pPr>
            <a:r>
              <a:rPr lang="en-US" altLang="ko-Kore-KR" sz="1400" dirty="0"/>
              <a:t>In the DJI documents, pitch and roll speed is restricted by 15m/s and</a:t>
            </a:r>
            <a:br>
              <a:rPr lang="en-US" altLang="ko-Kore-KR" sz="1400" dirty="0"/>
            </a:br>
            <a:r>
              <a:rPr lang="en-US" altLang="ko-Kore-KR" sz="1400" dirty="0"/>
              <a:t>the other one, the throttle is restricted by 4m/s</a:t>
            </a:r>
          </a:p>
          <a:p>
            <a:pPr>
              <a:lnSpc>
                <a:spcPct val="150000"/>
              </a:lnSpc>
            </a:pPr>
            <a:r>
              <a:rPr lang="en-US" altLang="ko-Kore-KR" sz="1400" dirty="0"/>
              <a:t>Trigonometric function used to calculate the speed of the variable</a:t>
            </a:r>
          </a:p>
        </p:txBody>
      </p:sp>
      <p:sp>
        <p:nvSpPr>
          <p:cNvPr id="13" name="TextBox 12">
            <a:extLst>
              <a:ext uri="{FF2B5EF4-FFF2-40B4-BE49-F238E27FC236}">
                <a16:creationId xmlns:a16="http://schemas.microsoft.com/office/drawing/2014/main" id="{8F5368BF-4CF2-9C16-B53F-A0FA4A5BCC36}"/>
              </a:ext>
            </a:extLst>
          </p:cNvPr>
          <p:cNvSpPr txBox="1"/>
          <p:nvPr/>
        </p:nvSpPr>
        <p:spPr>
          <a:xfrm>
            <a:off x="6473919" y="2804542"/>
            <a:ext cx="2005494" cy="223138"/>
          </a:xfrm>
          <a:prstGeom prst="rect">
            <a:avLst/>
          </a:prstGeom>
          <a:noFill/>
        </p:spPr>
        <p:txBody>
          <a:bodyPr wrap="square">
            <a:spAutoFit/>
          </a:bodyPr>
          <a:lstStyle/>
          <a:p>
            <a:pPr algn="ctr"/>
            <a:r>
              <a:rPr lang="en" altLang="ko-Kore-KR" sz="850" dirty="0">
                <a:solidFill>
                  <a:srgbClr val="000000"/>
                </a:solidFill>
                <a:latin typeface="Franklin Gothic Medium" panose="020B0603020102020204" pitchFamily="34" charset="0"/>
              </a:rPr>
              <a:t>Calculate latitude and longitude vector</a:t>
            </a:r>
            <a:endParaRPr lang="ko-Kore-KR" altLang="en-US" sz="850" dirty="0"/>
          </a:p>
        </p:txBody>
      </p:sp>
      <p:sp>
        <p:nvSpPr>
          <p:cNvPr id="14" name="TextBox 13">
            <a:extLst>
              <a:ext uri="{FF2B5EF4-FFF2-40B4-BE49-F238E27FC236}">
                <a16:creationId xmlns:a16="http://schemas.microsoft.com/office/drawing/2014/main" id="{301B7F0C-BA03-2DED-5A3D-06A42CD71A58}"/>
              </a:ext>
            </a:extLst>
          </p:cNvPr>
          <p:cNvSpPr txBox="1"/>
          <p:nvPr/>
        </p:nvSpPr>
        <p:spPr>
          <a:xfrm>
            <a:off x="6473919" y="4610482"/>
            <a:ext cx="2005494" cy="223138"/>
          </a:xfrm>
          <a:prstGeom prst="rect">
            <a:avLst/>
          </a:prstGeom>
          <a:noFill/>
        </p:spPr>
        <p:txBody>
          <a:bodyPr wrap="square">
            <a:spAutoFit/>
          </a:bodyPr>
          <a:lstStyle/>
          <a:p>
            <a:pPr algn="ctr"/>
            <a:r>
              <a:rPr lang="en" altLang="ko-Kore-KR" sz="850" dirty="0">
                <a:solidFill>
                  <a:srgbClr val="000000"/>
                </a:solidFill>
                <a:latin typeface="Franklin Gothic Medium" panose="020B0603020102020204" pitchFamily="34" charset="0"/>
              </a:rPr>
              <a:t>Calculate altitude vector</a:t>
            </a:r>
            <a:endParaRPr lang="ko-Kore-KR" altLang="en-US" sz="850" dirty="0"/>
          </a:p>
        </p:txBody>
      </p:sp>
    </p:spTree>
    <p:extLst>
      <p:ext uri="{BB962C8B-B14F-4D97-AF65-F5344CB8AC3E}">
        <p14:creationId xmlns:p14="http://schemas.microsoft.com/office/powerpoint/2010/main" val="198882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dirty="0"/>
              <a:t>Contents</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683537" y="1056670"/>
            <a:ext cx="7568987" cy="3035679"/>
          </a:xfrm>
        </p:spPr>
        <p:txBody>
          <a:bodyPr>
            <a:normAutofit/>
          </a:bodyPr>
          <a:lstStyle/>
          <a:p>
            <a:pPr marL="457200" indent="-457200">
              <a:lnSpc>
                <a:spcPct val="200000"/>
              </a:lnSpc>
              <a:buFont typeface="+mj-lt"/>
              <a:buAutoNum type="arabicPeriod"/>
            </a:pPr>
            <a:r>
              <a:rPr lang="en-US" altLang="ko-Kore-KR" sz="2000" dirty="0"/>
              <a:t>Introduction </a:t>
            </a:r>
          </a:p>
          <a:p>
            <a:pPr marL="457200" indent="-457200">
              <a:lnSpc>
                <a:spcPct val="200000"/>
              </a:lnSpc>
              <a:buFont typeface="+mj-lt"/>
              <a:buAutoNum type="arabicPeriod"/>
            </a:pPr>
            <a:r>
              <a:rPr lang="en-US" altLang="ko-Kore-KR" sz="2000" dirty="0"/>
              <a:t>Methodology</a:t>
            </a:r>
          </a:p>
          <a:p>
            <a:pPr marL="457200" indent="-457200">
              <a:lnSpc>
                <a:spcPct val="200000"/>
              </a:lnSpc>
              <a:buFont typeface="+mj-lt"/>
              <a:buAutoNum type="arabicPeriod"/>
            </a:pPr>
            <a:r>
              <a:rPr lang="en-US" altLang="ko-Kore-KR" sz="2000" dirty="0"/>
              <a:t>Experiment</a:t>
            </a:r>
          </a:p>
          <a:p>
            <a:pPr marL="457200" indent="-457200">
              <a:lnSpc>
                <a:spcPct val="200000"/>
              </a:lnSpc>
              <a:buFont typeface="+mj-lt"/>
              <a:buAutoNum type="arabicPeriod"/>
            </a:pPr>
            <a:r>
              <a:rPr lang="en-US" altLang="ko-Kore-KR" sz="2000" dirty="0"/>
              <a:t>Demo</a:t>
            </a:r>
          </a:p>
          <a:p>
            <a:pPr marL="457200" indent="-457200">
              <a:lnSpc>
                <a:spcPct val="200000"/>
              </a:lnSpc>
              <a:buFont typeface="+mj-lt"/>
              <a:buAutoNum type="arabicPeriod"/>
            </a:pPr>
            <a:r>
              <a:rPr lang="en-US" altLang="ko-Kore-KR" sz="2000" dirty="0"/>
              <a:t>Conclusion</a:t>
            </a:r>
          </a:p>
        </p:txBody>
      </p:sp>
      <p:sp>
        <p:nvSpPr>
          <p:cNvPr id="3" name="슬라이드 번호 개체 틀 2">
            <a:extLst>
              <a:ext uri="{FF2B5EF4-FFF2-40B4-BE49-F238E27FC236}">
                <a16:creationId xmlns:a16="http://schemas.microsoft.com/office/drawing/2014/main" id="{6C2C0518-91D6-B703-D076-855D2D52FD6A}"/>
              </a:ext>
            </a:extLst>
          </p:cNvPr>
          <p:cNvSpPr>
            <a:spLocks noGrp="1"/>
          </p:cNvSpPr>
          <p:nvPr>
            <p:ph type="sldNum" sz="quarter" idx="4"/>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1301822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Experiment</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Data Collection</a:t>
            </a:r>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20</a:t>
            </a:fld>
            <a:endParaRPr lang="en-US" dirty="0"/>
          </a:p>
        </p:txBody>
      </p:sp>
      <p:sp>
        <p:nvSpPr>
          <p:cNvPr id="4" name="텍스트 개체 틀 7">
            <a:extLst>
              <a:ext uri="{FF2B5EF4-FFF2-40B4-BE49-F238E27FC236}">
                <a16:creationId xmlns:a16="http://schemas.microsoft.com/office/drawing/2014/main" id="{2B6C1FA1-051C-6D7F-1552-D8384CC4D31B}"/>
              </a:ext>
            </a:extLst>
          </p:cNvPr>
          <p:cNvSpPr>
            <a:spLocks noGrp="1"/>
          </p:cNvSpPr>
          <p:nvPr>
            <p:ph type="body" sz="quarter" idx="14"/>
          </p:nvPr>
        </p:nvSpPr>
        <p:spPr>
          <a:xfrm>
            <a:off x="905346" y="1471906"/>
            <a:ext cx="7568987" cy="2980824"/>
          </a:xfrm>
        </p:spPr>
        <p:txBody>
          <a:bodyPr>
            <a:normAutofit/>
          </a:bodyPr>
          <a:lstStyle/>
          <a:p>
            <a:pPr>
              <a:lnSpc>
                <a:spcPct val="150000"/>
              </a:lnSpc>
            </a:pPr>
            <a:r>
              <a:rPr lang="en-US" altLang="ko-Kore-KR" sz="1400" dirty="0"/>
              <a:t>The data produced in the real world has various variables that don’t remain constant </a:t>
            </a:r>
            <a:br>
              <a:rPr lang="en-US" altLang="ko-Kore-KR" sz="1400" dirty="0"/>
            </a:br>
            <a:r>
              <a:rPr lang="en-US" altLang="ko-Kore-KR" sz="1400" dirty="0"/>
              <a:t>(wind, clouds, sunset, et cetera)</a:t>
            </a:r>
          </a:p>
          <a:p>
            <a:pPr lvl="1">
              <a:lnSpc>
                <a:spcPct val="150000"/>
              </a:lnSpc>
            </a:pPr>
            <a:r>
              <a:rPr lang="en-US" altLang="ko-Kore-KR" sz="1250" dirty="0"/>
              <a:t>- To ensure uniformness of condition, the DJI simulator was used to create the dataset</a:t>
            </a:r>
          </a:p>
          <a:p>
            <a:pPr lvl="1">
              <a:lnSpc>
                <a:spcPct val="150000"/>
              </a:lnSpc>
            </a:pPr>
            <a:endParaRPr lang="en-US" altLang="ko-Kore-KR" sz="1000" dirty="0"/>
          </a:p>
          <a:p>
            <a:pPr>
              <a:lnSpc>
                <a:spcPct val="150000"/>
              </a:lnSpc>
            </a:pPr>
            <a:r>
              <a:rPr lang="en-US" altLang="ko-Kore-KR" sz="1400" dirty="0"/>
              <a:t>There are 2 ways that moves the drone in the simulator</a:t>
            </a:r>
          </a:p>
        </p:txBody>
      </p:sp>
      <p:graphicFrame>
        <p:nvGraphicFramePr>
          <p:cNvPr id="6" name="표 6">
            <a:extLst>
              <a:ext uri="{FF2B5EF4-FFF2-40B4-BE49-F238E27FC236}">
                <a16:creationId xmlns:a16="http://schemas.microsoft.com/office/drawing/2014/main" id="{AECBD7FB-3A8B-3A75-8345-69B1018916AC}"/>
              </a:ext>
            </a:extLst>
          </p:cNvPr>
          <p:cNvGraphicFramePr>
            <a:graphicFrameLocks noGrp="1"/>
          </p:cNvGraphicFramePr>
          <p:nvPr>
            <p:extLst>
              <p:ext uri="{D42A27DB-BD31-4B8C-83A1-F6EECF244321}">
                <p14:modId xmlns:p14="http://schemas.microsoft.com/office/powerpoint/2010/main" val="1767135306"/>
              </p:ext>
            </p:extLst>
          </p:nvPr>
        </p:nvGraphicFramePr>
        <p:xfrm>
          <a:off x="1232452" y="3392945"/>
          <a:ext cx="6877878" cy="741680"/>
        </p:xfrm>
        <a:graphic>
          <a:graphicData uri="http://schemas.openxmlformats.org/drawingml/2006/table">
            <a:tbl>
              <a:tblPr firstRow="1" bandRow="1">
                <a:tableStyleId>{073A0DAA-6AF3-43AB-8588-CEC1D06C72B9}</a:tableStyleId>
              </a:tblPr>
              <a:tblGrid>
                <a:gridCol w="1937430">
                  <a:extLst>
                    <a:ext uri="{9D8B030D-6E8A-4147-A177-3AD203B41FA5}">
                      <a16:colId xmlns:a16="http://schemas.microsoft.com/office/drawing/2014/main" val="722118016"/>
                    </a:ext>
                  </a:extLst>
                </a:gridCol>
                <a:gridCol w="4940448">
                  <a:extLst>
                    <a:ext uri="{9D8B030D-6E8A-4147-A177-3AD203B41FA5}">
                      <a16:colId xmlns:a16="http://schemas.microsoft.com/office/drawing/2014/main" val="1135549839"/>
                    </a:ext>
                  </a:extLst>
                </a:gridCol>
              </a:tblGrid>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ko-Kore-KR" b="1" dirty="0">
                          <a:latin typeface="Franklin Gothic Medium" panose="020B0603020102020204" pitchFamily="34" charset="0"/>
                        </a:rPr>
                        <a:t>Touching by hand</a:t>
                      </a:r>
                      <a:endParaRPr lang="ko-Kore-KR" altLang="en-US" b="1" dirty="0">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altLang="ko-Kore-KR" b="0" dirty="0">
                          <a:latin typeface="Franklin Gothic Medium" panose="020B0603020102020204" pitchFamily="34" charset="0"/>
                        </a:rPr>
                        <a:t>User can build a customized flight path instantly</a:t>
                      </a:r>
                      <a:endParaRPr lang="ko-Kore-KR" altLang="en-US" b="0" dirty="0">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50137925"/>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ko-Kore-KR" b="1" dirty="0">
                          <a:latin typeface="Franklin Gothic Medium" panose="020B0603020102020204" pitchFamily="34" charset="0"/>
                        </a:rPr>
                        <a:t>Drawing with a method</a:t>
                      </a:r>
                      <a:endParaRPr lang="ko-Kore-KR" altLang="en-US" b="1" dirty="0">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altLang="ko-Kore-KR" b="0" dirty="0">
                          <a:latin typeface="Franklin Gothic Medium" panose="020B0603020102020204" pitchFamily="34" charset="0"/>
                        </a:rPr>
                        <a:t>User doesn’t need to focus on changing every heading</a:t>
                      </a:r>
                      <a:endParaRPr lang="ko-Kore-KR" altLang="en-US" b="0" dirty="0">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73043521"/>
                  </a:ext>
                </a:extLst>
              </a:tr>
            </a:tbl>
          </a:graphicData>
        </a:graphic>
      </p:graphicFrame>
    </p:spTree>
    <p:extLst>
      <p:ext uri="{BB962C8B-B14F-4D97-AF65-F5344CB8AC3E}">
        <p14:creationId xmlns:p14="http://schemas.microsoft.com/office/powerpoint/2010/main" val="4264379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064944BD-45F7-84B4-F70D-6A383D019301}"/>
              </a:ext>
            </a:extLst>
          </p:cNvPr>
          <p:cNvPicPr>
            <a:picLocks noChangeAspect="1"/>
          </p:cNvPicPr>
          <p:nvPr/>
        </p:nvPicPr>
        <p:blipFill>
          <a:blip r:embed="rId3"/>
          <a:stretch>
            <a:fillRect/>
          </a:stretch>
        </p:blipFill>
        <p:spPr>
          <a:xfrm>
            <a:off x="4828131" y="1262791"/>
            <a:ext cx="4206812" cy="3098007"/>
          </a:xfrm>
          <a:prstGeom prst="rect">
            <a:avLst/>
          </a:prstGeom>
        </p:spPr>
      </p:pic>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Experiment</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Data Collection – Activity Diagram</a:t>
            </a:r>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21</a:t>
            </a:fld>
            <a:endParaRPr lang="en-US" dirty="0"/>
          </a:p>
        </p:txBody>
      </p:sp>
      <p:sp>
        <p:nvSpPr>
          <p:cNvPr id="4" name="텍스트 개체 틀 7">
            <a:extLst>
              <a:ext uri="{FF2B5EF4-FFF2-40B4-BE49-F238E27FC236}">
                <a16:creationId xmlns:a16="http://schemas.microsoft.com/office/drawing/2014/main" id="{2B6C1FA1-051C-6D7F-1552-D8384CC4D31B}"/>
              </a:ext>
            </a:extLst>
          </p:cNvPr>
          <p:cNvSpPr>
            <a:spLocks noGrp="1"/>
          </p:cNvSpPr>
          <p:nvPr>
            <p:ph type="body" sz="quarter" idx="14"/>
          </p:nvPr>
        </p:nvSpPr>
        <p:spPr>
          <a:xfrm>
            <a:off x="905346" y="1471906"/>
            <a:ext cx="4108174" cy="2980824"/>
          </a:xfrm>
        </p:spPr>
        <p:txBody>
          <a:bodyPr>
            <a:normAutofit/>
          </a:bodyPr>
          <a:lstStyle/>
          <a:p>
            <a:pPr>
              <a:lnSpc>
                <a:spcPct val="150000"/>
              </a:lnSpc>
            </a:pPr>
            <a:r>
              <a:rPr lang="en-US" altLang="ko-Kore-KR" sz="1400" dirty="0"/>
              <a:t>At the start, set the initial value of the parameters</a:t>
            </a:r>
          </a:p>
          <a:p>
            <a:pPr>
              <a:lnSpc>
                <a:spcPct val="150000"/>
              </a:lnSpc>
            </a:pPr>
            <a:r>
              <a:rPr lang="en-US" altLang="ko-Kore-KR" sz="1400" dirty="0"/>
              <a:t>As this method has 3 asynchronous works, </a:t>
            </a:r>
            <a:br>
              <a:rPr lang="en-US" altLang="ko-Kore-KR" sz="1400" dirty="0"/>
            </a:br>
            <a:r>
              <a:rPr lang="en-US" altLang="ko-Kore-KR" sz="1400" dirty="0"/>
              <a:t>using the 3 threads at each interval</a:t>
            </a:r>
          </a:p>
          <a:p>
            <a:pPr lvl="1">
              <a:lnSpc>
                <a:spcPct val="150000"/>
              </a:lnSpc>
            </a:pPr>
            <a:r>
              <a:rPr lang="en-US" altLang="ko-Kore-KR" sz="1250" dirty="0"/>
              <a:t>- Logging data, drawing markers, and moving drone</a:t>
            </a:r>
          </a:p>
          <a:p>
            <a:pPr>
              <a:lnSpc>
                <a:spcPct val="150000"/>
              </a:lnSpc>
            </a:pPr>
            <a:r>
              <a:rPr lang="en-US" altLang="ko-Kore-KR" sz="1400" dirty="0"/>
              <a:t>To make various dataset, the program initialize </a:t>
            </a:r>
            <a:br>
              <a:rPr lang="en-US" altLang="ko-Kore-KR" sz="1400" dirty="0"/>
            </a:br>
            <a:r>
              <a:rPr lang="en-US" altLang="ko-Kore-KR" sz="1400" dirty="0"/>
              <a:t>the pinpoints array</a:t>
            </a:r>
            <a:br>
              <a:rPr lang="en-US" altLang="ko-Kore-KR" sz="1400" dirty="0"/>
            </a:br>
            <a:r>
              <a:rPr lang="en-US" altLang="ko-Kore-KR" sz="1400" dirty="0"/>
              <a:t>(letter z shape, number 8 shape et cetera)</a:t>
            </a:r>
          </a:p>
        </p:txBody>
      </p:sp>
    </p:spTree>
    <p:extLst>
      <p:ext uri="{BB962C8B-B14F-4D97-AF65-F5344CB8AC3E}">
        <p14:creationId xmlns:p14="http://schemas.microsoft.com/office/powerpoint/2010/main" val="3850909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Experiment</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Verify ML models</a:t>
            </a:r>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22</a:t>
            </a:fld>
            <a:endParaRPr lang="en-US" dirty="0"/>
          </a:p>
        </p:txBody>
      </p:sp>
      <p:sp>
        <p:nvSpPr>
          <p:cNvPr id="4" name="텍스트 개체 틀 7">
            <a:extLst>
              <a:ext uri="{FF2B5EF4-FFF2-40B4-BE49-F238E27FC236}">
                <a16:creationId xmlns:a16="http://schemas.microsoft.com/office/drawing/2014/main" id="{2B6C1FA1-051C-6D7F-1552-D8384CC4D31B}"/>
              </a:ext>
            </a:extLst>
          </p:cNvPr>
          <p:cNvSpPr>
            <a:spLocks noGrp="1"/>
          </p:cNvSpPr>
          <p:nvPr>
            <p:ph type="body" sz="quarter" idx="14"/>
          </p:nvPr>
        </p:nvSpPr>
        <p:spPr>
          <a:xfrm>
            <a:off x="905346" y="1471906"/>
            <a:ext cx="7568988" cy="2980824"/>
          </a:xfrm>
        </p:spPr>
        <p:txBody>
          <a:bodyPr>
            <a:normAutofit/>
          </a:bodyPr>
          <a:lstStyle/>
          <a:p>
            <a:pPr>
              <a:lnSpc>
                <a:spcPct val="150000"/>
              </a:lnSpc>
            </a:pPr>
            <a:r>
              <a:rPr lang="en-US" altLang="ko-Kore-KR" sz="1400" dirty="0"/>
              <a:t>Since the performance depends on the hyperparameters, it needs to consider the latency </a:t>
            </a:r>
            <a:r>
              <a:rPr lang="en-US" altLang="ko-Kore-KR" sz="1400" i="1" dirty="0">
                <a:latin typeface="Times New Roman" panose="02020603050405020304" pitchFamily="18" charset="0"/>
                <a:cs typeface="Times New Roman" panose="02020603050405020304" pitchFamily="18" charset="0"/>
              </a:rPr>
              <a:t>k </a:t>
            </a:r>
            <a:br>
              <a:rPr lang="en-US" altLang="ko-Kore-KR" sz="1400" i="1" dirty="0">
                <a:latin typeface="Times New Roman" panose="02020603050405020304" pitchFamily="18" charset="0"/>
                <a:cs typeface="Times New Roman" panose="02020603050405020304" pitchFamily="18" charset="0"/>
              </a:rPr>
            </a:br>
            <a:r>
              <a:rPr lang="en-US" altLang="ko-Kore-KR" sz="1400" dirty="0"/>
              <a:t>and the number of raw data </a:t>
            </a:r>
            <a:r>
              <a:rPr lang="en-US" altLang="ko-Kore-KR" sz="1400" i="1" dirty="0">
                <a:latin typeface="Times New Roman" panose="02020603050405020304" pitchFamily="18" charset="0"/>
                <a:cs typeface="Times New Roman" panose="02020603050405020304" pitchFamily="18" charset="0"/>
              </a:rPr>
              <a:t>t</a:t>
            </a:r>
          </a:p>
          <a:p>
            <a:pPr>
              <a:lnSpc>
                <a:spcPct val="150000"/>
              </a:lnSpc>
            </a:pPr>
            <a:r>
              <a:rPr lang="en-US" altLang="ko-Kore-KR" sz="1400" dirty="0"/>
              <a:t>ML model list: Linear Regression, Non-Linear SVM (RBF Kernel), and Ensemble (Bagging)</a:t>
            </a:r>
          </a:p>
          <a:p>
            <a:pPr>
              <a:lnSpc>
                <a:spcPct val="150000"/>
              </a:lnSpc>
            </a:pPr>
            <a:r>
              <a:rPr lang="en-US" altLang="ko-Kore-KR" sz="1400" dirty="0"/>
              <a:t>The </a:t>
            </a:r>
            <a:r>
              <a:rPr lang="en-US" altLang="ko-Kore-KR" sz="1400" dirty="0" err="1"/>
              <a:t>gridSearchCV</a:t>
            </a:r>
            <a:r>
              <a:rPr lang="en-US" altLang="ko-Kore-KR" sz="1400" dirty="0"/>
              <a:t> method, which results the best hyperparameter in the scikit learn module, </a:t>
            </a:r>
            <a:br>
              <a:rPr lang="en-US" altLang="ko-Kore-KR" sz="1400" dirty="0"/>
            </a:br>
            <a:r>
              <a:rPr lang="en-US" altLang="ko-Kore-KR" sz="1400" dirty="0"/>
              <a:t>is used in each variable to choose the hyperparameter</a:t>
            </a:r>
          </a:p>
        </p:txBody>
      </p:sp>
      <p:pic>
        <p:nvPicPr>
          <p:cNvPr id="7" name="그림 6">
            <a:extLst>
              <a:ext uri="{FF2B5EF4-FFF2-40B4-BE49-F238E27FC236}">
                <a16:creationId xmlns:a16="http://schemas.microsoft.com/office/drawing/2014/main" id="{D61A8F5D-DCDB-64A7-B006-3F0C0B9FC491}"/>
              </a:ext>
            </a:extLst>
          </p:cNvPr>
          <p:cNvPicPr>
            <a:picLocks noChangeAspect="1"/>
          </p:cNvPicPr>
          <p:nvPr/>
        </p:nvPicPr>
        <p:blipFill>
          <a:blip r:embed="rId3"/>
          <a:stretch>
            <a:fillRect/>
          </a:stretch>
        </p:blipFill>
        <p:spPr>
          <a:xfrm>
            <a:off x="2553466" y="3157942"/>
            <a:ext cx="4037068" cy="1386404"/>
          </a:xfrm>
          <a:prstGeom prst="rect">
            <a:avLst/>
          </a:prstGeom>
        </p:spPr>
      </p:pic>
    </p:spTree>
    <p:extLst>
      <p:ext uri="{BB962C8B-B14F-4D97-AF65-F5344CB8AC3E}">
        <p14:creationId xmlns:p14="http://schemas.microsoft.com/office/powerpoint/2010/main" val="543255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Experiment</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Verify ML models (Cont’d)</a:t>
            </a:r>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23</a:t>
            </a:fld>
            <a:endParaRPr lang="en-US" dirty="0"/>
          </a:p>
        </p:txBody>
      </p:sp>
      <p:sp>
        <p:nvSpPr>
          <p:cNvPr id="4" name="텍스트 개체 틀 7">
            <a:extLst>
              <a:ext uri="{FF2B5EF4-FFF2-40B4-BE49-F238E27FC236}">
                <a16:creationId xmlns:a16="http://schemas.microsoft.com/office/drawing/2014/main" id="{2B6C1FA1-051C-6D7F-1552-D8384CC4D31B}"/>
              </a:ext>
            </a:extLst>
          </p:cNvPr>
          <p:cNvSpPr>
            <a:spLocks noGrp="1"/>
          </p:cNvSpPr>
          <p:nvPr>
            <p:ph type="body" sz="quarter" idx="14"/>
          </p:nvPr>
        </p:nvSpPr>
        <p:spPr>
          <a:xfrm>
            <a:off x="905346" y="3492707"/>
            <a:ext cx="7568988" cy="1154893"/>
          </a:xfrm>
        </p:spPr>
        <p:txBody>
          <a:bodyPr>
            <a:normAutofit/>
          </a:bodyPr>
          <a:lstStyle/>
          <a:p>
            <a:pPr>
              <a:lnSpc>
                <a:spcPct val="150000"/>
              </a:lnSpc>
            </a:pPr>
            <a:r>
              <a:rPr lang="en-US" altLang="ko-Kore-KR" sz="1400" dirty="0"/>
              <a:t>The figure shows the Bagging Regression representatively</a:t>
            </a:r>
          </a:p>
          <a:p>
            <a:pPr>
              <a:lnSpc>
                <a:spcPct val="150000"/>
              </a:lnSpc>
            </a:pPr>
            <a:r>
              <a:rPr lang="en-US" altLang="ko-Kore-KR" sz="1400" dirty="0"/>
              <a:t>The trajectory prediction is good to follow the tendency of the drone’s move</a:t>
            </a:r>
          </a:p>
          <a:p>
            <a:pPr>
              <a:lnSpc>
                <a:spcPct val="150000"/>
              </a:lnSpc>
            </a:pPr>
            <a:r>
              <a:rPr lang="en-US" altLang="ko-Kore-KR" sz="1400" dirty="0"/>
              <a:t>In these regressions, the hyperparameter </a:t>
            </a:r>
            <a:r>
              <a:rPr lang="en-US" altLang="ko-Kore-KR" sz="1400" i="1" dirty="0">
                <a:latin typeface="Times New Roman" panose="02020603050405020304" pitchFamily="18" charset="0"/>
                <a:cs typeface="Times New Roman" panose="02020603050405020304" pitchFamily="18" charset="0"/>
              </a:rPr>
              <a:t>k</a:t>
            </a:r>
            <a:r>
              <a:rPr lang="en-US" altLang="ko-Kore-KR" sz="1400" dirty="0"/>
              <a:t> as 1 is the best of them</a:t>
            </a:r>
          </a:p>
        </p:txBody>
      </p:sp>
      <p:pic>
        <p:nvPicPr>
          <p:cNvPr id="8" name="그림 7">
            <a:extLst>
              <a:ext uri="{FF2B5EF4-FFF2-40B4-BE49-F238E27FC236}">
                <a16:creationId xmlns:a16="http://schemas.microsoft.com/office/drawing/2014/main" id="{173D4DF8-D08C-4179-0390-8E410FBADE71}"/>
              </a:ext>
            </a:extLst>
          </p:cNvPr>
          <p:cNvPicPr>
            <a:picLocks noChangeAspect="1"/>
          </p:cNvPicPr>
          <p:nvPr/>
        </p:nvPicPr>
        <p:blipFill>
          <a:blip r:embed="rId3"/>
          <a:stretch>
            <a:fillRect/>
          </a:stretch>
        </p:blipFill>
        <p:spPr>
          <a:xfrm>
            <a:off x="1895038" y="1435025"/>
            <a:ext cx="5353923" cy="2023654"/>
          </a:xfrm>
          <a:prstGeom prst="rect">
            <a:avLst/>
          </a:prstGeom>
        </p:spPr>
      </p:pic>
    </p:spTree>
    <p:extLst>
      <p:ext uri="{BB962C8B-B14F-4D97-AF65-F5344CB8AC3E}">
        <p14:creationId xmlns:p14="http://schemas.microsoft.com/office/powerpoint/2010/main" val="43983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Experiment</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Verify ML models (Cont’d)</a:t>
            </a:r>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24</a:t>
            </a:fld>
            <a:endParaRPr lang="en-US" dirty="0"/>
          </a:p>
        </p:txBody>
      </p:sp>
      <p:sp>
        <p:nvSpPr>
          <p:cNvPr id="4" name="텍스트 개체 틀 7">
            <a:extLst>
              <a:ext uri="{FF2B5EF4-FFF2-40B4-BE49-F238E27FC236}">
                <a16:creationId xmlns:a16="http://schemas.microsoft.com/office/drawing/2014/main" id="{2B6C1FA1-051C-6D7F-1552-D8384CC4D31B}"/>
              </a:ext>
            </a:extLst>
          </p:cNvPr>
          <p:cNvSpPr>
            <a:spLocks noGrp="1"/>
          </p:cNvSpPr>
          <p:nvPr>
            <p:ph type="body" sz="quarter" idx="14"/>
          </p:nvPr>
        </p:nvSpPr>
        <p:spPr>
          <a:xfrm>
            <a:off x="905346" y="3753445"/>
            <a:ext cx="7568988" cy="744255"/>
          </a:xfrm>
        </p:spPr>
        <p:txBody>
          <a:bodyPr>
            <a:normAutofit/>
          </a:bodyPr>
          <a:lstStyle/>
          <a:p>
            <a:pPr>
              <a:lnSpc>
                <a:spcPct val="150000"/>
              </a:lnSpc>
            </a:pPr>
            <a:r>
              <a:rPr lang="en-US" altLang="ko-Kore-KR" sz="1400" dirty="0"/>
              <a:t>According to the comparison of models, the Bagging Regression is the best model to predict among the models via MAPE</a:t>
            </a:r>
          </a:p>
        </p:txBody>
      </p:sp>
      <p:pic>
        <p:nvPicPr>
          <p:cNvPr id="6" name="그림 5">
            <a:extLst>
              <a:ext uri="{FF2B5EF4-FFF2-40B4-BE49-F238E27FC236}">
                <a16:creationId xmlns:a16="http://schemas.microsoft.com/office/drawing/2014/main" id="{A0B71EA0-104C-037C-AF52-F104E00E2417}"/>
              </a:ext>
            </a:extLst>
          </p:cNvPr>
          <p:cNvPicPr>
            <a:picLocks noChangeAspect="1"/>
          </p:cNvPicPr>
          <p:nvPr/>
        </p:nvPicPr>
        <p:blipFill>
          <a:blip r:embed="rId3"/>
          <a:stretch>
            <a:fillRect/>
          </a:stretch>
        </p:blipFill>
        <p:spPr>
          <a:xfrm>
            <a:off x="1678898" y="1466025"/>
            <a:ext cx="5786204" cy="2271410"/>
          </a:xfrm>
          <a:prstGeom prst="rect">
            <a:avLst/>
          </a:prstGeom>
        </p:spPr>
      </p:pic>
    </p:spTree>
    <p:extLst>
      <p:ext uri="{BB962C8B-B14F-4D97-AF65-F5344CB8AC3E}">
        <p14:creationId xmlns:p14="http://schemas.microsoft.com/office/powerpoint/2010/main" val="260575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1986203" y="1099926"/>
            <a:ext cx="5179098" cy="747897"/>
          </a:xfrm>
        </p:spPr>
        <p:txBody>
          <a:bodyPr/>
          <a:lstStyle/>
          <a:p>
            <a:r>
              <a:rPr lang="en-US" altLang="ko-Kore-KR" sz="5400" dirty="0"/>
              <a:t>DEMO</a:t>
            </a:r>
            <a:endParaRPr lang="en-US" sz="5400" dirty="0"/>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p:txBody>
          <a:bodyPr/>
          <a:lstStyle/>
          <a:p>
            <a:r>
              <a:rPr lang="en-US" dirty="0"/>
              <a:t>PROJECT DEMO</a:t>
            </a:r>
          </a:p>
        </p:txBody>
      </p:sp>
      <p:sp>
        <p:nvSpPr>
          <p:cNvPr id="4" name="슬라이드 번호 개체 틀 3">
            <a:extLst>
              <a:ext uri="{FF2B5EF4-FFF2-40B4-BE49-F238E27FC236}">
                <a16:creationId xmlns:a16="http://schemas.microsoft.com/office/drawing/2014/main" id="{0F29BDCE-6512-66CE-CB32-9AD347EE5F02}"/>
              </a:ext>
            </a:extLst>
          </p:cNvPr>
          <p:cNvSpPr>
            <a:spLocks noGrp="1"/>
          </p:cNvSpPr>
          <p:nvPr>
            <p:ph type="sldNum" sz="quarter" idx="12"/>
          </p:nvPr>
        </p:nvSpPr>
        <p:spPr/>
        <p:txBody>
          <a:bodyPr/>
          <a:lstStyle/>
          <a:p>
            <a:fld id="{8A7A6979-0714-4377-B894-6BE4C2D6E202}" type="slidenum">
              <a:rPr lang="en-US" smtClean="0"/>
              <a:pPr/>
              <a:t>25</a:t>
            </a:fld>
            <a:endParaRPr lang="en-US" dirty="0"/>
          </a:p>
        </p:txBody>
      </p:sp>
    </p:spTree>
    <p:extLst>
      <p:ext uri="{BB962C8B-B14F-4D97-AF65-F5344CB8AC3E}">
        <p14:creationId xmlns:p14="http://schemas.microsoft.com/office/powerpoint/2010/main" val="337836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Demo</a:t>
            </a:r>
            <a:endParaRPr lang="en-US" dirty="0"/>
          </a:p>
        </p:txBody>
      </p:sp>
      <p:sp>
        <p:nvSpPr>
          <p:cNvPr id="5" name="슬라이드 번호 개체 틀 4">
            <a:extLst>
              <a:ext uri="{FF2B5EF4-FFF2-40B4-BE49-F238E27FC236}">
                <a16:creationId xmlns:a16="http://schemas.microsoft.com/office/drawing/2014/main" id="{C8417119-07A3-FCC4-2EC6-96A96C479833}"/>
              </a:ext>
            </a:extLst>
          </p:cNvPr>
          <p:cNvSpPr>
            <a:spLocks noGrp="1"/>
          </p:cNvSpPr>
          <p:nvPr>
            <p:ph type="sldNum" sz="quarter" idx="4"/>
          </p:nvPr>
        </p:nvSpPr>
        <p:spPr/>
        <p:txBody>
          <a:bodyPr/>
          <a:lstStyle/>
          <a:p>
            <a:fld id="{8A7A6979-0714-4377-B894-6BE4C2D6E202}" type="slidenum">
              <a:rPr lang="en-US" smtClean="0"/>
              <a:pPr/>
              <a:t>26</a:t>
            </a:fld>
            <a:endParaRPr lang="en-US" dirty="0"/>
          </a:p>
        </p:txBody>
      </p:sp>
      <p:pic>
        <p:nvPicPr>
          <p:cNvPr id="11" name="KakaoTalk_Video_2023-02-13-12-01-00">
            <a:hlinkClick r:id="" action="ppaction://media"/>
            <a:extLst>
              <a:ext uri="{FF2B5EF4-FFF2-40B4-BE49-F238E27FC236}">
                <a16:creationId xmlns:a16="http://schemas.microsoft.com/office/drawing/2014/main" id="{53EB449E-AB3D-2972-7BAF-2A93EC1A6E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9034" y="736164"/>
            <a:ext cx="6825932" cy="3839587"/>
          </a:xfrm>
          <a:prstGeom prst="rect">
            <a:avLst/>
          </a:prstGeom>
        </p:spPr>
      </p:pic>
    </p:spTree>
    <p:extLst>
      <p:ext uri="{BB962C8B-B14F-4D97-AF65-F5344CB8AC3E}">
        <p14:creationId xmlns:p14="http://schemas.microsoft.com/office/powerpoint/2010/main" val="228247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1986203" y="1099926"/>
            <a:ext cx="5179098" cy="747897"/>
          </a:xfrm>
        </p:spPr>
        <p:txBody>
          <a:bodyPr/>
          <a:lstStyle/>
          <a:p>
            <a:r>
              <a:rPr lang="en-US" altLang="ko-Kore-KR" sz="5400" dirty="0"/>
              <a:t>CONCLUSION</a:t>
            </a:r>
            <a:endParaRPr lang="en-US" sz="5400" dirty="0"/>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p:txBody>
          <a:bodyPr/>
          <a:lstStyle/>
          <a:p>
            <a:r>
              <a:rPr lang="en-US" dirty="0"/>
              <a:t>PROJECT CONCLUSION</a:t>
            </a:r>
          </a:p>
        </p:txBody>
      </p:sp>
      <p:sp>
        <p:nvSpPr>
          <p:cNvPr id="4" name="슬라이드 번호 개체 틀 3">
            <a:extLst>
              <a:ext uri="{FF2B5EF4-FFF2-40B4-BE49-F238E27FC236}">
                <a16:creationId xmlns:a16="http://schemas.microsoft.com/office/drawing/2014/main" id="{0F29BDCE-6512-66CE-CB32-9AD347EE5F02}"/>
              </a:ext>
            </a:extLst>
          </p:cNvPr>
          <p:cNvSpPr>
            <a:spLocks noGrp="1"/>
          </p:cNvSpPr>
          <p:nvPr>
            <p:ph type="sldNum" sz="quarter" idx="12"/>
          </p:nvPr>
        </p:nvSpPr>
        <p:spPr/>
        <p:txBody>
          <a:bodyPr/>
          <a:lstStyle/>
          <a:p>
            <a:fld id="{8A7A6979-0714-4377-B894-6BE4C2D6E202}" type="slidenum">
              <a:rPr lang="en-US" smtClean="0"/>
              <a:pPr/>
              <a:t>27</a:t>
            </a:fld>
            <a:endParaRPr lang="en-US" dirty="0"/>
          </a:p>
        </p:txBody>
      </p:sp>
    </p:spTree>
    <p:extLst>
      <p:ext uri="{BB962C8B-B14F-4D97-AF65-F5344CB8AC3E}">
        <p14:creationId xmlns:p14="http://schemas.microsoft.com/office/powerpoint/2010/main" val="1659138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1008875"/>
            <a:ext cx="7790797" cy="253916"/>
          </a:xfrm>
        </p:spPr>
        <p:txBody>
          <a:bodyPr/>
          <a:lstStyle/>
          <a:p>
            <a:r>
              <a:rPr lang="en-US" dirty="0"/>
              <a:t>Conclusion</a:t>
            </a:r>
          </a:p>
        </p:txBody>
      </p:sp>
      <p:sp>
        <p:nvSpPr>
          <p:cNvPr id="4" name="슬라이드 번호 개체 틀 3">
            <a:extLst>
              <a:ext uri="{FF2B5EF4-FFF2-40B4-BE49-F238E27FC236}">
                <a16:creationId xmlns:a16="http://schemas.microsoft.com/office/drawing/2014/main" id="{E680A92C-664C-1AF9-A76A-03C145A31020}"/>
              </a:ext>
            </a:extLst>
          </p:cNvPr>
          <p:cNvSpPr>
            <a:spLocks noGrp="1"/>
          </p:cNvSpPr>
          <p:nvPr>
            <p:ph type="sldNum" sz="quarter" idx="4"/>
          </p:nvPr>
        </p:nvSpPr>
        <p:spPr/>
        <p:txBody>
          <a:bodyPr/>
          <a:lstStyle/>
          <a:p>
            <a:fld id="{8A7A6979-0714-4377-B894-6BE4C2D6E202}" type="slidenum">
              <a:rPr lang="en-US" smtClean="0"/>
              <a:pPr/>
              <a:t>28</a:t>
            </a:fld>
            <a:endParaRPr lang="en-US" dirty="0"/>
          </a:p>
        </p:txBody>
      </p:sp>
      <p:sp>
        <p:nvSpPr>
          <p:cNvPr id="8" name="텍스트 개체 틀 7">
            <a:extLst>
              <a:ext uri="{FF2B5EF4-FFF2-40B4-BE49-F238E27FC236}">
                <a16:creationId xmlns:a16="http://schemas.microsoft.com/office/drawing/2014/main" id="{F8B67ACF-3F0E-1A00-E3A2-C8FD8D946923}"/>
              </a:ext>
            </a:extLst>
          </p:cNvPr>
          <p:cNvSpPr>
            <a:spLocks noGrp="1"/>
          </p:cNvSpPr>
          <p:nvPr>
            <p:ph type="body" sz="quarter" idx="14"/>
          </p:nvPr>
        </p:nvSpPr>
        <p:spPr/>
        <p:txBody>
          <a:bodyPr>
            <a:normAutofit/>
          </a:bodyPr>
          <a:lstStyle/>
          <a:p>
            <a:pPr>
              <a:lnSpc>
                <a:spcPct val="150000"/>
              </a:lnSpc>
            </a:pPr>
            <a:r>
              <a:rPr lang="en-US" altLang="ko-Kore-KR" sz="1400" dirty="0"/>
              <a:t>This paper proposed an interface that uses a chasing algorithm with historical TSPI data</a:t>
            </a:r>
          </a:p>
          <a:p>
            <a:pPr>
              <a:lnSpc>
                <a:spcPct val="150000"/>
              </a:lnSpc>
            </a:pPr>
            <a:r>
              <a:rPr lang="en-US" altLang="ko-Kore-KR" sz="1400" dirty="0"/>
              <a:t>The experiments verify the trajectory prediction with ML models and implement the autopilot method</a:t>
            </a:r>
          </a:p>
          <a:p>
            <a:pPr>
              <a:lnSpc>
                <a:spcPct val="150000"/>
              </a:lnSpc>
            </a:pPr>
            <a:r>
              <a:rPr lang="en-US" altLang="ko-Kore-KR" sz="1400" dirty="0"/>
              <a:t>Future work is making the data communication connection between the devices and checking the latency</a:t>
            </a:r>
          </a:p>
        </p:txBody>
      </p:sp>
    </p:spTree>
    <p:extLst>
      <p:ext uri="{BB962C8B-B14F-4D97-AF65-F5344CB8AC3E}">
        <p14:creationId xmlns:p14="http://schemas.microsoft.com/office/powerpoint/2010/main" val="700856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E5C733C-0F79-8C6A-CEA5-BDBDF1FFBF1F}"/>
              </a:ext>
            </a:extLst>
          </p:cNvPr>
          <p:cNvSpPr>
            <a:spLocks noGrp="1"/>
          </p:cNvSpPr>
          <p:nvPr>
            <p:ph type="ctrTitle"/>
          </p:nvPr>
        </p:nvSpPr>
        <p:spPr>
          <a:xfrm>
            <a:off x="1036895" y="1560552"/>
            <a:ext cx="5500897" cy="553998"/>
          </a:xfrm>
        </p:spPr>
        <p:txBody>
          <a:bodyPr/>
          <a:lstStyle/>
          <a:p>
            <a:r>
              <a:rPr lang="en-US" dirty="0"/>
              <a:t>Thank You</a:t>
            </a:r>
          </a:p>
        </p:txBody>
      </p:sp>
      <p:sp>
        <p:nvSpPr>
          <p:cNvPr id="12" name="Text Placeholder 4">
            <a:extLst>
              <a:ext uri="{FF2B5EF4-FFF2-40B4-BE49-F238E27FC236}">
                <a16:creationId xmlns:a16="http://schemas.microsoft.com/office/drawing/2014/main" id="{C50AE78E-D30D-AF4E-2D38-3F96D04290E7}"/>
              </a:ext>
            </a:extLst>
          </p:cNvPr>
          <p:cNvSpPr>
            <a:spLocks noGrp="1"/>
          </p:cNvSpPr>
          <p:nvPr>
            <p:ph type="body" sz="quarter" idx="13"/>
          </p:nvPr>
        </p:nvSpPr>
        <p:spPr>
          <a:xfrm>
            <a:off x="1072065" y="2724479"/>
            <a:ext cx="7022949" cy="253746"/>
          </a:xfrm>
        </p:spPr>
        <p:txBody>
          <a:bodyPr/>
          <a:lstStyle/>
          <a:p>
            <a:r>
              <a:rPr lang="en-US" dirty="0">
                <a:solidFill>
                  <a:schemeClr val="tx1"/>
                </a:solidFill>
              </a:rPr>
              <a:t>Team. Beer per Day</a:t>
            </a:r>
          </a:p>
        </p:txBody>
      </p:sp>
      <p:sp>
        <p:nvSpPr>
          <p:cNvPr id="7" name="Text Placeholder 5">
            <a:extLst>
              <a:ext uri="{FF2B5EF4-FFF2-40B4-BE49-F238E27FC236}">
                <a16:creationId xmlns:a16="http://schemas.microsoft.com/office/drawing/2014/main" id="{ABF68D4F-8EAF-4461-8E52-E3CD64A6B401}"/>
              </a:ext>
            </a:extLst>
          </p:cNvPr>
          <p:cNvSpPr txBox="1">
            <a:spLocks/>
          </p:cNvSpPr>
          <p:nvPr/>
        </p:nvSpPr>
        <p:spPr>
          <a:xfrm>
            <a:off x="1072065" y="3109443"/>
            <a:ext cx="7022948" cy="477821"/>
          </a:xfrm>
          <a:prstGeom prst="rect">
            <a:avLst/>
          </a:prstGeom>
        </p:spPr>
        <p:txBody>
          <a:bodyPr vert="horz" lIns="0" tIns="0" rIns="0" bIns="0" rtlCol="0">
            <a:normAutofit/>
          </a:bodyPr>
          <a:lstStyle>
            <a:lvl1pPr marL="3572" indent="0" algn="l" defTabSz="685800" rtl="0" eaLnBrk="1" latinLnBrk="0" hangingPunct="1">
              <a:lnSpc>
                <a:spcPct val="100000"/>
              </a:lnSpc>
              <a:spcBef>
                <a:spcPts val="750"/>
              </a:spcBef>
              <a:buClr>
                <a:schemeClr val="accent2"/>
              </a:buClr>
              <a:buFont typeface="Arial" panose="020B0604020202020204" pitchFamily="34" charset="0"/>
              <a:buNone/>
              <a:tabLst/>
              <a:defRPr sz="1050" b="1" i="0" kern="1200">
                <a:solidFill>
                  <a:schemeClr val="bg2"/>
                </a:solidFill>
                <a:latin typeface="Franklin Gothic Demi Cond"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a:lnSpc>
                <a:spcPct val="50000"/>
              </a:lnSpc>
            </a:pPr>
            <a:r>
              <a:rPr lang="en-US" altLang="ko-Kore-KR" sz="1400" dirty="0" err="1"/>
              <a:t>Shinhyoung</a:t>
            </a:r>
            <a:r>
              <a:rPr lang="en-US" altLang="ko-Kore-KR" sz="1400" dirty="0"/>
              <a:t> Jang, </a:t>
            </a:r>
            <a:r>
              <a:rPr lang="en-US" altLang="ko-Kore-KR" sz="1400" dirty="0" err="1"/>
              <a:t>Byeonghwi</a:t>
            </a:r>
            <a:r>
              <a:rPr lang="en-US" altLang="ko-Kore-KR" sz="1400" dirty="0"/>
              <a:t> Park, </a:t>
            </a:r>
            <a:r>
              <a:rPr lang="en-US" altLang="ko-Kore-KR" sz="1400" dirty="0" err="1"/>
              <a:t>Juheon</a:t>
            </a:r>
            <a:r>
              <a:rPr lang="en-US" altLang="ko-Kore-KR" sz="1400" dirty="0"/>
              <a:t> </a:t>
            </a:r>
            <a:r>
              <a:rPr lang="en-US" altLang="ko-Kore-KR" sz="1400" dirty="0" err="1"/>
              <a:t>Jeong</a:t>
            </a:r>
            <a:r>
              <a:rPr lang="en-US" altLang="ko-Kore-KR" sz="1400" dirty="0"/>
              <a:t> (</a:t>
            </a:r>
            <a:r>
              <a:rPr lang="en-US" altLang="ko-Kore-KR" sz="1400" dirty="0" err="1"/>
              <a:t>Chungnam</a:t>
            </a:r>
            <a:r>
              <a:rPr lang="en-US" altLang="ko-Kore-KR" sz="1400" dirty="0"/>
              <a:t> National University)</a:t>
            </a:r>
          </a:p>
          <a:p>
            <a:pPr>
              <a:lnSpc>
                <a:spcPct val="50000"/>
              </a:lnSpc>
            </a:pPr>
            <a:r>
              <a:rPr lang="en-US" altLang="ko-Kore-KR" sz="1400" dirty="0"/>
              <a:t>Jack </a:t>
            </a:r>
            <a:r>
              <a:rPr lang="en-US" altLang="ko-Kore-KR" sz="1400" dirty="0" err="1"/>
              <a:t>Mahedy</a:t>
            </a:r>
            <a:r>
              <a:rPr lang="en-US" altLang="ko-Kore-KR" sz="1400" dirty="0"/>
              <a:t>, </a:t>
            </a:r>
            <a:r>
              <a:rPr lang="en-US" altLang="ko-Kore-KR" sz="1400" dirty="0" err="1"/>
              <a:t>Nebey</a:t>
            </a:r>
            <a:r>
              <a:rPr lang="en-US" altLang="ko-Kore-KR" sz="1400" dirty="0"/>
              <a:t> </a:t>
            </a:r>
            <a:r>
              <a:rPr lang="en-US" altLang="ko-Kore-KR" sz="1400" dirty="0" err="1"/>
              <a:t>Gebreslassie</a:t>
            </a:r>
            <a:r>
              <a:rPr lang="en-US" altLang="ko-Kore-KR" sz="1400" dirty="0"/>
              <a:t> (Purdue University)</a:t>
            </a:r>
          </a:p>
        </p:txBody>
      </p:sp>
      <p:sp>
        <p:nvSpPr>
          <p:cNvPr id="2" name="슬라이드 번호 개체 틀 1">
            <a:extLst>
              <a:ext uri="{FF2B5EF4-FFF2-40B4-BE49-F238E27FC236}">
                <a16:creationId xmlns:a16="http://schemas.microsoft.com/office/drawing/2014/main" id="{80C3B8BC-D5AD-EBEC-14B5-3D0115B4BFBC}"/>
              </a:ext>
            </a:extLst>
          </p:cNvPr>
          <p:cNvSpPr>
            <a:spLocks noGrp="1"/>
          </p:cNvSpPr>
          <p:nvPr>
            <p:ph type="sldNum" sz="quarter" idx="12"/>
          </p:nvPr>
        </p:nvSpPr>
        <p:spPr/>
        <p:txBody>
          <a:bodyPr/>
          <a:lstStyle/>
          <a:p>
            <a:fld id="{8A7A6979-0714-4377-B894-6BE4C2D6E202}" type="slidenum">
              <a:rPr lang="en-US" smtClean="0"/>
              <a:pPr/>
              <a:t>29</a:t>
            </a:fld>
            <a:endParaRPr lang="en-US" dirty="0"/>
          </a:p>
        </p:txBody>
      </p:sp>
    </p:spTree>
    <p:extLst>
      <p:ext uri="{BB962C8B-B14F-4D97-AF65-F5344CB8AC3E}">
        <p14:creationId xmlns:p14="http://schemas.microsoft.com/office/powerpoint/2010/main" val="418289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1986203" y="1099926"/>
            <a:ext cx="5179098" cy="747897"/>
          </a:xfrm>
        </p:spPr>
        <p:txBody>
          <a:bodyPr/>
          <a:lstStyle/>
          <a:p>
            <a:r>
              <a:rPr lang="en-US" sz="5400" dirty="0"/>
              <a:t>INTRODUCTION</a:t>
            </a:r>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a:xfrm>
            <a:off x="1986203" y="2108272"/>
            <a:ext cx="5171597" cy="230832"/>
          </a:xfrm>
        </p:spPr>
        <p:txBody>
          <a:bodyPr/>
          <a:lstStyle/>
          <a:p>
            <a:r>
              <a:rPr lang="en-US" dirty="0"/>
              <a:t>TEAM, ACRONYM, MOTIVATION &amp; PROJECT GOAL</a:t>
            </a:r>
          </a:p>
        </p:txBody>
      </p:sp>
      <p:sp>
        <p:nvSpPr>
          <p:cNvPr id="4" name="슬라이드 번호 개체 틀 3">
            <a:extLst>
              <a:ext uri="{FF2B5EF4-FFF2-40B4-BE49-F238E27FC236}">
                <a16:creationId xmlns:a16="http://schemas.microsoft.com/office/drawing/2014/main" id="{4AB0A620-6503-24E4-1D13-CFAC8FDE56A0}"/>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64517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3080682"/>
            <a:ext cx="1440376" cy="894860"/>
          </a:xfrm>
        </p:spPr>
        <p:txBody>
          <a:bodyPr/>
          <a:lstStyle/>
          <a:p>
            <a:pPr algn="ctr"/>
            <a:r>
              <a:rPr lang="en-US" sz="1400" dirty="0" err="1"/>
              <a:t>Shinhyoung</a:t>
            </a:r>
            <a:r>
              <a:rPr lang="en-US" sz="1400" dirty="0"/>
              <a:t> Jang</a:t>
            </a:r>
            <a:endParaRPr lang="en-US" sz="1100" dirty="0"/>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Computer Science &amp; Engr.</a:t>
            </a: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Chungnam</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Nat’l Univ.</a:t>
            </a:r>
          </a:p>
          <a:p>
            <a:pPr algn="ctr"/>
            <a:r>
              <a:rPr lang="en-US" sz="1050" b="0" dirty="0"/>
              <a:t>Team Leader</a:t>
            </a:r>
          </a:p>
        </p:txBody>
      </p:sp>
      <p:pic>
        <p:nvPicPr>
          <p:cNvPr id="19" name="그림 18" descr="사람, 실내, 벽이(가) 표시된 사진&#10;&#10;자동 생성된 설명">
            <a:extLst>
              <a:ext uri="{FF2B5EF4-FFF2-40B4-BE49-F238E27FC236}">
                <a16:creationId xmlns:a16="http://schemas.microsoft.com/office/drawing/2014/main" id="{250BBA38-3718-EF69-47DB-B2997704D1A5}"/>
              </a:ext>
            </a:extLst>
          </p:cNvPr>
          <p:cNvPicPr>
            <a:picLocks noChangeAspect="1"/>
          </p:cNvPicPr>
          <p:nvPr/>
        </p:nvPicPr>
        <p:blipFill rotWithShape="1">
          <a:blip r:embed="rId3"/>
          <a:srcRect l="-570" t="22859" r="570" b="30980"/>
          <a:stretch/>
        </p:blipFill>
        <p:spPr>
          <a:xfrm>
            <a:off x="774978" y="1793922"/>
            <a:ext cx="1257494" cy="1256216"/>
          </a:xfrm>
          <a:prstGeom prst="rect">
            <a:avLst/>
          </a:prstGeom>
        </p:spPr>
      </p:pic>
      <p:pic>
        <p:nvPicPr>
          <p:cNvPr id="23" name="그림 22" descr="텍스트, 사람, 실외이(가) 표시된 사진&#10;&#10;자동 생성된 설명">
            <a:extLst>
              <a:ext uri="{FF2B5EF4-FFF2-40B4-BE49-F238E27FC236}">
                <a16:creationId xmlns:a16="http://schemas.microsoft.com/office/drawing/2014/main" id="{40EDD570-4252-0FDF-A4AA-9F59596B25F9}"/>
              </a:ext>
            </a:extLst>
          </p:cNvPr>
          <p:cNvPicPr>
            <a:picLocks noChangeAspect="1"/>
          </p:cNvPicPr>
          <p:nvPr/>
        </p:nvPicPr>
        <p:blipFill rotWithShape="1">
          <a:blip r:embed="rId4"/>
          <a:srcRect t="7251" r="50000" b="26156"/>
          <a:stretch/>
        </p:blipFill>
        <p:spPr>
          <a:xfrm rot="5400000">
            <a:off x="2289017" y="1798974"/>
            <a:ext cx="1251860" cy="1250468"/>
          </a:xfrm>
          <a:prstGeom prst="rect">
            <a:avLst/>
          </a:prstGeom>
        </p:spPr>
      </p:pic>
      <p:sp>
        <p:nvSpPr>
          <p:cNvPr id="24" name="Subtitle 2">
            <a:extLst>
              <a:ext uri="{FF2B5EF4-FFF2-40B4-BE49-F238E27FC236}">
                <a16:creationId xmlns:a16="http://schemas.microsoft.com/office/drawing/2014/main" id="{35C21CC3-90A1-82E8-AD37-AE13AEAEC103}"/>
              </a:ext>
            </a:extLst>
          </p:cNvPr>
          <p:cNvSpPr txBox="1">
            <a:spLocks/>
          </p:cNvSpPr>
          <p:nvPr/>
        </p:nvSpPr>
        <p:spPr>
          <a:xfrm>
            <a:off x="2191395" y="3084837"/>
            <a:ext cx="1447106" cy="894860"/>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r>
              <a:rPr lang="en-US" sz="1400" dirty="0" err="1"/>
              <a:t>Byeonghwi</a:t>
            </a:r>
            <a:r>
              <a:rPr lang="en-US" sz="1400" dirty="0"/>
              <a:t> Park</a:t>
            </a:r>
          </a:p>
          <a:p>
            <a:pPr algn="ctr">
              <a:buClr>
                <a:srgbClr val="FFFFFF"/>
              </a:buClr>
              <a:defRPr/>
            </a:pPr>
            <a:r>
              <a:rPr lang="en-US" altLang="ko-Kore-KR" sz="1050" b="0" dirty="0">
                <a:solidFill>
                  <a:srgbClr val="555960"/>
                </a:solidFill>
              </a:rPr>
              <a:t>Computer Science &amp; Engr.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Chungnam</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a:t>
            </a: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Nat’l</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Univ.</a:t>
            </a:r>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Research &amp; Developer</a:t>
            </a:r>
          </a:p>
        </p:txBody>
      </p:sp>
      <p:sp>
        <p:nvSpPr>
          <p:cNvPr id="25" name="Subtitle 2">
            <a:extLst>
              <a:ext uri="{FF2B5EF4-FFF2-40B4-BE49-F238E27FC236}">
                <a16:creationId xmlns:a16="http://schemas.microsoft.com/office/drawing/2014/main" id="{3C022717-0C9D-97C3-74F9-627CA5F127ED}"/>
              </a:ext>
            </a:extLst>
          </p:cNvPr>
          <p:cNvSpPr txBox="1">
            <a:spLocks/>
          </p:cNvSpPr>
          <p:nvPr/>
        </p:nvSpPr>
        <p:spPr>
          <a:xfrm>
            <a:off x="3797422" y="3080682"/>
            <a:ext cx="1436576" cy="894860"/>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r>
              <a:rPr lang="en-US" sz="1400" dirty="0" err="1"/>
              <a:t>Juheon</a:t>
            </a:r>
            <a:r>
              <a:rPr lang="en-US" sz="1400" dirty="0"/>
              <a:t> </a:t>
            </a:r>
            <a:r>
              <a:rPr lang="en-US" sz="1400" dirty="0" err="1"/>
              <a:t>Jeong</a:t>
            </a:r>
            <a:endParaRPr lang="en-US" sz="1400" dirty="0"/>
          </a:p>
          <a:p>
            <a:pPr algn="ctr">
              <a:buClr>
                <a:srgbClr val="FFFFFF"/>
              </a:buClr>
              <a:defRPr/>
            </a:pPr>
            <a:r>
              <a:rPr lang="en-US" altLang="ko-Kore-KR" sz="1050" b="0" dirty="0">
                <a:solidFill>
                  <a:srgbClr val="555960"/>
                </a:solidFill>
              </a:rPr>
              <a:t>Computer Science &amp; Engr.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Chungnam</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a:t>
            </a:r>
            <a:r>
              <a:rPr kumimoji="0" lang="en-US" altLang="ko-Kore-KR" sz="1050" b="0" i="0" u="none" strike="noStrike" kern="1200" cap="none" spc="0" normalizeH="0" baseline="0" noProof="0" dirty="0" err="1">
                <a:ln>
                  <a:noFill/>
                </a:ln>
                <a:solidFill>
                  <a:srgbClr val="555960"/>
                </a:solidFill>
                <a:effectLst/>
                <a:uLnTx/>
                <a:uFillTx/>
                <a:latin typeface="Franklin Gothic Demi Cond" panose="020B0603020102020204" pitchFamily="34" charset="0"/>
                <a:ea typeface="+mn-ea"/>
                <a:cs typeface="+mn-cs"/>
              </a:rPr>
              <a:t>Nat’l</a:t>
            </a: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 Univ.</a:t>
            </a:r>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lang="en-US" altLang="ko-Kore-KR" sz="1050" b="0" dirty="0">
                <a:solidFill>
                  <a:srgbClr val="555960"/>
                </a:solidFill>
              </a:rPr>
              <a:t>Research &amp; Verifier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p:txBody>
      </p:sp>
      <p:pic>
        <p:nvPicPr>
          <p:cNvPr id="27" name="그림 26" descr="텍스트, 사람, 천장, 실내이(가) 표시된 사진&#10;&#10;자동 생성된 설명">
            <a:extLst>
              <a:ext uri="{FF2B5EF4-FFF2-40B4-BE49-F238E27FC236}">
                <a16:creationId xmlns:a16="http://schemas.microsoft.com/office/drawing/2014/main" id="{B2BAAB0B-5EEE-FB3D-89B9-7249B3E2E5CA}"/>
              </a:ext>
            </a:extLst>
          </p:cNvPr>
          <p:cNvPicPr>
            <a:picLocks noChangeAspect="1"/>
          </p:cNvPicPr>
          <p:nvPr/>
        </p:nvPicPr>
        <p:blipFill rotWithShape="1">
          <a:blip r:embed="rId5"/>
          <a:srcRect l="41865" t="27776" r="29912" b="34584"/>
          <a:stretch/>
        </p:blipFill>
        <p:spPr>
          <a:xfrm>
            <a:off x="3886563" y="1793922"/>
            <a:ext cx="1256216" cy="1256216"/>
          </a:xfrm>
          <a:prstGeom prst="rect">
            <a:avLst/>
          </a:prstGeom>
        </p:spPr>
      </p:pic>
      <p:sp>
        <p:nvSpPr>
          <p:cNvPr id="32" name="Subtitle 2">
            <a:extLst>
              <a:ext uri="{FF2B5EF4-FFF2-40B4-BE49-F238E27FC236}">
                <a16:creationId xmlns:a16="http://schemas.microsoft.com/office/drawing/2014/main" id="{597E7F92-058D-88C6-9ACB-995AAB6B2E1E}"/>
              </a:ext>
            </a:extLst>
          </p:cNvPr>
          <p:cNvSpPr txBox="1">
            <a:spLocks/>
          </p:cNvSpPr>
          <p:nvPr/>
        </p:nvSpPr>
        <p:spPr>
          <a:xfrm>
            <a:off x="683537" y="1008875"/>
            <a:ext cx="7790797" cy="2539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t>Team Introduction</a:t>
            </a:r>
            <a:endParaRPr lang="en-US" dirty="0"/>
          </a:p>
        </p:txBody>
      </p:sp>
      <p:sp>
        <p:nvSpPr>
          <p:cNvPr id="10" name="Subtitle 2">
            <a:extLst>
              <a:ext uri="{FF2B5EF4-FFF2-40B4-BE49-F238E27FC236}">
                <a16:creationId xmlns:a16="http://schemas.microsoft.com/office/drawing/2014/main" id="{C28CF667-9F92-4AE7-B150-A6D426A2309E}"/>
              </a:ext>
            </a:extLst>
          </p:cNvPr>
          <p:cNvSpPr txBox="1">
            <a:spLocks/>
          </p:cNvSpPr>
          <p:nvPr/>
        </p:nvSpPr>
        <p:spPr>
          <a:xfrm>
            <a:off x="5314907" y="3080682"/>
            <a:ext cx="1592600" cy="894860"/>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r>
              <a:rPr lang="en-US" sz="1400" dirty="0"/>
              <a:t>Jack </a:t>
            </a:r>
            <a:r>
              <a:rPr lang="en-US" sz="1400" dirty="0" err="1"/>
              <a:t>Mahedy</a:t>
            </a:r>
            <a:endParaRPr lang="en-US" sz="1400" dirty="0"/>
          </a:p>
          <a:p>
            <a:pPr algn="ctr">
              <a:buClr>
                <a:srgbClr val="FFFFFF"/>
              </a:buClr>
              <a:defRPr/>
            </a:pPr>
            <a:r>
              <a:rPr lang="en-US" altLang="ko-Kore-KR" sz="1050" b="0" dirty="0">
                <a:solidFill>
                  <a:srgbClr val="555960"/>
                </a:solidFill>
              </a:rPr>
              <a:t>Computer &amp; Information Tech.</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Purdue Univ.</a:t>
            </a:r>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lang="en-US" altLang="ko-Kore-KR" sz="1050" b="0" dirty="0">
                <a:solidFill>
                  <a:srgbClr val="555960"/>
                </a:solidFill>
              </a:rPr>
              <a:t>Research &amp; Developer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p:txBody>
      </p:sp>
      <p:pic>
        <p:nvPicPr>
          <p:cNvPr id="11" name="그림 10">
            <a:extLst>
              <a:ext uri="{FF2B5EF4-FFF2-40B4-BE49-F238E27FC236}">
                <a16:creationId xmlns:a16="http://schemas.microsoft.com/office/drawing/2014/main" id="{C0D2CADA-809A-4535-A9B9-19E57E855C5B}"/>
              </a:ext>
            </a:extLst>
          </p:cNvPr>
          <p:cNvPicPr>
            <a:picLocks noChangeAspect="1"/>
          </p:cNvPicPr>
          <p:nvPr/>
        </p:nvPicPr>
        <p:blipFill>
          <a:blip r:embed="rId6"/>
          <a:stretch>
            <a:fillRect/>
          </a:stretch>
        </p:blipFill>
        <p:spPr>
          <a:xfrm>
            <a:off x="5482060" y="1793922"/>
            <a:ext cx="1256216" cy="1256216"/>
          </a:xfrm>
          <a:prstGeom prst="rect">
            <a:avLst/>
          </a:prstGeom>
        </p:spPr>
      </p:pic>
      <p:sp>
        <p:nvSpPr>
          <p:cNvPr id="12" name="Subtitle 2">
            <a:extLst>
              <a:ext uri="{FF2B5EF4-FFF2-40B4-BE49-F238E27FC236}">
                <a16:creationId xmlns:a16="http://schemas.microsoft.com/office/drawing/2014/main" id="{AE09D715-636E-41B8-9016-69AB7C643D7E}"/>
              </a:ext>
            </a:extLst>
          </p:cNvPr>
          <p:cNvSpPr txBox="1">
            <a:spLocks/>
          </p:cNvSpPr>
          <p:nvPr/>
        </p:nvSpPr>
        <p:spPr>
          <a:xfrm>
            <a:off x="6916831" y="3080682"/>
            <a:ext cx="1579746" cy="894860"/>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r>
              <a:rPr lang="en-US" sz="1400" dirty="0" err="1"/>
              <a:t>Nebey</a:t>
            </a:r>
            <a:r>
              <a:rPr lang="en-US" sz="1400" dirty="0"/>
              <a:t> </a:t>
            </a:r>
            <a:r>
              <a:rPr lang="en-US" sz="1400" dirty="0" err="1"/>
              <a:t>Gebreslaassie</a:t>
            </a:r>
            <a:endParaRPr lang="en-US" sz="1400" dirty="0"/>
          </a:p>
          <a:p>
            <a:pPr algn="ctr">
              <a:buClr>
                <a:srgbClr val="FFFFFF"/>
              </a:buClr>
              <a:defRPr/>
            </a:pPr>
            <a:r>
              <a:rPr lang="en-US" altLang="ko-Kore-KR" sz="1050" b="0" dirty="0">
                <a:solidFill>
                  <a:srgbClr val="555960"/>
                </a:solidFill>
              </a:rPr>
              <a:t>Computer &amp; Information Tech.</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a:p>
            <a:pPr marL="0" marR="0" lvl="0" indent="0" algn="ctr" defTabSz="685800" rtl="0" eaLnBrk="1" fontAlgn="auto" latinLnBrk="0" hangingPunct="1">
              <a:lnSpc>
                <a:spcPct val="30000"/>
              </a:lnSpc>
              <a:spcBef>
                <a:spcPts val="750"/>
              </a:spcBef>
              <a:spcAft>
                <a:spcPts val="0"/>
              </a:spcAft>
              <a:buClr>
                <a:srgbClr val="FFFFFF"/>
              </a:buClr>
              <a:buSzTx/>
              <a:buFont typeface="Arial" panose="020B0604020202020204" pitchFamily="34" charset="0"/>
              <a:buNone/>
              <a:tabLst/>
              <a:defRPr/>
            </a:pPr>
            <a:r>
              <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rPr>
              <a:t>Purdue Univ.</a:t>
            </a:r>
          </a:p>
          <a:p>
            <a:pPr marL="0" marR="0" lvl="0" indent="0" algn="ctr" defTabSz="685800" rtl="0" eaLnBrk="1" fontAlgn="auto" latinLnBrk="0" hangingPunct="1">
              <a:lnSpc>
                <a:spcPct val="100000"/>
              </a:lnSpc>
              <a:spcBef>
                <a:spcPts val="750"/>
              </a:spcBef>
              <a:spcAft>
                <a:spcPts val="0"/>
              </a:spcAft>
              <a:buClr>
                <a:srgbClr val="FFFFFF"/>
              </a:buClr>
              <a:buSzTx/>
              <a:buFont typeface="Arial" panose="020B0604020202020204" pitchFamily="34" charset="0"/>
              <a:buNone/>
              <a:tabLst/>
              <a:defRPr/>
            </a:pPr>
            <a:r>
              <a:rPr lang="en-US" altLang="ko-Kore-KR" sz="1050" b="0" dirty="0">
                <a:solidFill>
                  <a:srgbClr val="555960"/>
                </a:solidFill>
              </a:rPr>
              <a:t>Research &amp; Verifier</a:t>
            </a:r>
            <a:endParaRPr kumimoji="0" lang="en-US" altLang="ko-Kore-KR" sz="1050" b="0" i="0" u="none" strike="noStrike" kern="1200" cap="none" spc="0" normalizeH="0" baseline="0" noProof="0" dirty="0">
              <a:ln>
                <a:noFill/>
              </a:ln>
              <a:solidFill>
                <a:srgbClr val="555960"/>
              </a:solidFill>
              <a:effectLst/>
              <a:uLnTx/>
              <a:uFillTx/>
              <a:latin typeface="Franklin Gothic Demi Cond" panose="020B0603020102020204" pitchFamily="34" charset="0"/>
              <a:ea typeface="+mn-ea"/>
              <a:cs typeface="+mn-cs"/>
            </a:endParaRPr>
          </a:p>
        </p:txBody>
      </p:sp>
      <p:pic>
        <p:nvPicPr>
          <p:cNvPr id="13" name="그림 12">
            <a:extLst>
              <a:ext uri="{FF2B5EF4-FFF2-40B4-BE49-F238E27FC236}">
                <a16:creationId xmlns:a16="http://schemas.microsoft.com/office/drawing/2014/main" id="{C4D89006-A32D-4CBD-9571-1803DE2EC40B}"/>
              </a:ext>
            </a:extLst>
          </p:cNvPr>
          <p:cNvPicPr>
            <a:picLocks noChangeAspect="1"/>
          </p:cNvPicPr>
          <p:nvPr/>
        </p:nvPicPr>
        <p:blipFill>
          <a:blip r:embed="rId7"/>
          <a:stretch>
            <a:fillRect/>
          </a:stretch>
        </p:blipFill>
        <p:spPr>
          <a:xfrm>
            <a:off x="7077557" y="1815581"/>
            <a:ext cx="1256216" cy="1212898"/>
          </a:xfrm>
          <a:prstGeom prst="rect">
            <a:avLst/>
          </a:prstGeom>
        </p:spPr>
      </p:pic>
      <p:sp>
        <p:nvSpPr>
          <p:cNvPr id="4" name="슬라이드 번호 개체 틀 3">
            <a:extLst>
              <a:ext uri="{FF2B5EF4-FFF2-40B4-BE49-F238E27FC236}">
                <a16:creationId xmlns:a16="http://schemas.microsoft.com/office/drawing/2014/main" id="{6391ADA2-855C-571D-747E-54390EEEFFB1}"/>
              </a:ext>
            </a:extLst>
          </p:cNvPr>
          <p:cNvSpPr>
            <a:spLocks noGrp="1"/>
          </p:cNvSpPr>
          <p:nvPr>
            <p:ph type="sldNum" sz="quarter" idx="4"/>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87336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dirty="0"/>
              <a:t>Introduction</a:t>
            </a:r>
          </a:p>
        </p:txBody>
      </p:sp>
      <p:sp>
        <p:nvSpPr>
          <p:cNvPr id="32" name="Subtitle 2">
            <a:extLst>
              <a:ext uri="{FF2B5EF4-FFF2-40B4-BE49-F238E27FC236}">
                <a16:creationId xmlns:a16="http://schemas.microsoft.com/office/drawing/2014/main" id="{597E7F92-058D-88C6-9ACB-995AAB6B2E1E}"/>
              </a:ext>
            </a:extLst>
          </p:cNvPr>
          <p:cNvSpPr txBox="1">
            <a:spLocks/>
          </p:cNvSpPr>
          <p:nvPr/>
        </p:nvSpPr>
        <p:spPr>
          <a:xfrm>
            <a:off x="683537" y="1008875"/>
            <a:ext cx="7790797" cy="2539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dirty="0"/>
              <a:t>Acronym</a:t>
            </a:r>
          </a:p>
        </p:txBody>
      </p:sp>
      <p:sp>
        <p:nvSpPr>
          <p:cNvPr id="6" name="Text Placeholder 3">
            <a:extLst>
              <a:ext uri="{FF2B5EF4-FFF2-40B4-BE49-F238E27FC236}">
                <a16:creationId xmlns:a16="http://schemas.microsoft.com/office/drawing/2014/main" id="{0E6C7205-7FEB-8AFF-9908-4D83C86A21F1}"/>
              </a:ext>
            </a:extLst>
          </p:cNvPr>
          <p:cNvSpPr>
            <a:spLocks noGrp="1"/>
          </p:cNvSpPr>
          <p:nvPr>
            <p:ph type="body" sz="quarter" idx="14"/>
          </p:nvPr>
        </p:nvSpPr>
        <p:spPr>
          <a:xfrm>
            <a:off x="905346" y="1471906"/>
            <a:ext cx="7568987" cy="2914357"/>
          </a:xfrm>
        </p:spPr>
        <p:txBody>
          <a:bodyPr>
            <a:normAutofit/>
          </a:bodyPr>
          <a:lstStyle/>
          <a:p>
            <a:pPr>
              <a:lnSpc>
                <a:spcPct val="160000"/>
              </a:lnSpc>
            </a:pPr>
            <a:r>
              <a:rPr lang="en" altLang="ko-Kore-KR" sz="1600" b="1" dirty="0"/>
              <a:t>UAV</a:t>
            </a:r>
            <a:r>
              <a:rPr lang="en" altLang="ko-Kore-KR" sz="1600" dirty="0"/>
              <a:t>: </a:t>
            </a:r>
            <a:r>
              <a:rPr lang="en" altLang="ko-Kore-KR" sz="1600" b="1" dirty="0"/>
              <a:t>U</a:t>
            </a:r>
            <a:r>
              <a:rPr lang="en" altLang="ko-Kore-KR" sz="1600" dirty="0"/>
              <a:t>nmanned </a:t>
            </a:r>
            <a:r>
              <a:rPr lang="en" altLang="ko-Kore-KR" sz="1600" b="1" dirty="0"/>
              <a:t>A</a:t>
            </a:r>
            <a:r>
              <a:rPr lang="en" altLang="ko-Kore-KR" sz="1600" dirty="0"/>
              <a:t>erial </a:t>
            </a:r>
            <a:r>
              <a:rPr lang="en" altLang="ko-Kore-KR" sz="1600" b="1" dirty="0"/>
              <a:t>V</a:t>
            </a:r>
            <a:r>
              <a:rPr lang="en" altLang="ko-Kore-KR" sz="1600" dirty="0"/>
              <a:t>ehicles </a:t>
            </a:r>
          </a:p>
          <a:p>
            <a:pPr>
              <a:lnSpc>
                <a:spcPct val="160000"/>
              </a:lnSpc>
            </a:pPr>
            <a:r>
              <a:rPr lang="en" sz="1600" b="1" dirty="0"/>
              <a:t>TSPI</a:t>
            </a:r>
            <a:r>
              <a:rPr lang="en" sz="1600" dirty="0"/>
              <a:t>: </a:t>
            </a:r>
            <a:r>
              <a:rPr lang="en" sz="1600" b="1" dirty="0"/>
              <a:t>T</a:t>
            </a:r>
            <a:r>
              <a:rPr lang="en" sz="1600" dirty="0"/>
              <a:t>ime </a:t>
            </a:r>
            <a:r>
              <a:rPr lang="en" sz="1600" b="1" dirty="0"/>
              <a:t>S</a:t>
            </a:r>
            <a:r>
              <a:rPr lang="en" sz="1600" dirty="0"/>
              <a:t>pace </a:t>
            </a:r>
            <a:r>
              <a:rPr lang="en" sz="1600" b="1" dirty="0"/>
              <a:t>P</a:t>
            </a:r>
            <a:r>
              <a:rPr lang="en" sz="1600" dirty="0"/>
              <a:t>osition </a:t>
            </a:r>
            <a:r>
              <a:rPr lang="en" sz="1600" b="1" dirty="0"/>
              <a:t>I</a:t>
            </a:r>
            <a:r>
              <a:rPr lang="en" sz="1600" dirty="0"/>
              <a:t>nformation</a:t>
            </a:r>
          </a:p>
          <a:p>
            <a:pPr>
              <a:lnSpc>
                <a:spcPct val="160000"/>
              </a:lnSpc>
            </a:pPr>
            <a:r>
              <a:rPr lang="en" sz="1600" dirty="0"/>
              <a:t>ML: Machine Learning</a:t>
            </a:r>
          </a:p>
          <a:p>
            <a:pPr>
              <a:lnSpc>
                <a:spcPct val="160000"/>
              </a:lnSpc>
            </a:pPr>
            <a:r>
              <a:rPr lang="en-US" altLang="ko-Kore-KR" sz="1600" b="1" dirty="0"/>
              <a:t>Coordinate</a:t>
            </a:r>
            <a:r>
              <a:rPr lang="en-US" altLang="ko-Kore-KR" sz="1600" dirty="0"/>
              <a:t>: the set of Latitude, Longitude, and Altitude</a:t>
            </a:r>
            <a:endParaRPr lang="en" altLang="ko-Kore-KR" sz="1600" dirty="0"/>
          </a:p>
          <a:p>
            <a:pPr>
              <a:lnSpc>
                <a:spcPct val="160000"/>
              </a:lnSpc>
            </a:pPr>
            <a:r>
              <a:rPr lang="en" altLang="ko-Kore-KR" sz="1600" b="1" dirty="0"/>
              <a:t>Trajectory</a:t>
            </a:r>
            <a:r>
              <a:rPr lang="en" altLang="ko-Kore-KR" sz="1600" dirty="0"/>
              <a:t>: drone’s flying path</a:t>
            </a:r>
          </a:p>
          <a:p>
            <a:pPr>
              <a:lnSpc>
                <a:spcPct val="160000"/>
              </a:lnSpc>
            </a:pPr>
            <a:r>
              <a:rPr lang="en" altLang="ko-Kore-KR" sz="1600" dirty="0"/>
              <a:t>MAPE: Mean Absolute Percentage Error</a:t>
            </a:r>
          </a:p>
        </p:txBody>
      </p:sp>
      <p:sp>
        <p:nvSpPr>
          <p:cNvPr id="3" name="슬라이드 번호 개체 틀 2">
            <a:extLst>
              <a:ext uri="{FF2B5EF4-FFF2-40B4-BE49-F238E27FC236}">
                <a16:creationId xmlns:a16="http://schemas.microsoft.com/office/drawing/2014/main" id="{C97CE303-8004-B0A7-29E0-D93B2AD5F78B}"/>
              </a:ext>
            </a:extLst>
          </p:cNvPr>
          <p:cNvSpPr>
            <a:spLocks noGrp="1"/>
          </p:cNvSpPr>
          <p:nvPr>
            <p:ph type="sldNum" sz="quarter" idx="4"/>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411436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Introduction</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Project Motivation</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471906"/>
            <a:ext cx="7568987" cy="2821487"/>
          </a:xfrm>
        </p:spPr>
        <p:txBody>
          <a:bodyPr>
            <a:normAutofit/>
          </a:bodyPr>
          <a:lstStyle/>
          <a:p>
            <a:pPr>
              <a:lnSpc>
                <a:spcPct val="150000"/>
              </a:lnSpc>
            </a:pPr>
            <a:r>
              <a:rPr lang="en" altLang="ko-Kore-KR" sz="1400" dirty="0"/>
              <a:t>UAV ha</a:t>
            </a:r>
            <a:r>
              <a:rPr lang="en-US" altLang="ko-Kore-KR" sz="1400" dirty="0"/>
              <a:t>s</a:t>
            </a:r>
            <a:r>
              <a:rPr lang="en" altLang="ko-Kore-KR" sz="1400" dirty="0"/>
              <a:t> a variety of usages and is used in a multitude of settings such as military use</a:t>
            </a:r>
          </a:p>
          <a:p>
            <a:pPr>
              <a:lnSpc>
                <a:spcPct val="150000"/>
              </a:lnSpc>
            </a:pPr>
            <a:endParaRPr lang="en" altLang="ko-Kore-KR" sz="400" dirty="0"/>
          </a:p>
          <a:p>
            <a:pPr lvl="1">
              <a:lnSpc>
                <a:spcPct val="150000"/>
              </a:lnSpc>
            </a:pPr>
            <a:r>
              <a:rPr lang="en-US" dirty="0"/>
              <a:t>- In the 2022 Russian invasion of Ukraine, UAV takes part in and strikes other territories to destroy the installation</a:t>
            </a:r>
            <a:r>
              <a:rPr lang="en-US" baseline="30000" dirty="0"/>
              <a:t>[1]</a:t>
            </a:r>
            <a:endParaRPr lang="en-US" dirty="0"/>
          </a:p>
          <a:p>
            <a:pPr>
              <a:lnSpc>
                <a:spcPct val="150000"/>
              </a:lnSpc>
            </a:pPr>
            <a:endParaRPr lang="en-US" sz="300" dirty="0"/>
          </a:p>
          <a:p>
            <a:pPr lvl="1">
              <a:lnSpc>
                <a:spcPct val="150000"/>
              </a:lnSpc>
            </a:pPr>
            <a:r>
              <a:rPr lang="en-US" dirty="0"/>
              <a:t>- In 2022 North Korean drone invasion of airspace in South Korea– North Korea, on January 3</a:t>
            </a:r>
            <a:r>
              <a:rPr lang="en-US" baseline="30000" dirty="0"/>
              <a:t>rd</a:t>
            </a:r>
            <a:r>
              <a:rPr lang="en-US" dirty="0"/>
              <a:t>, 2023, North Korean UAV entered the no-fly zone, but South Korea didn’t detect it with their Radar systems</a:t>
            </a:r>
            <a:r>
              <a:rPr lang="en-US" baseline="30000" dirty="0"/>
              <a:t>[2]</a:t>
            </a:r>
          </a:p>
          <a:p>
            <a:pPr lvl="1">
              <a:lnSpc>
                <a:spcPct val="150000"/>
              </a:lnSpc>
            </a:pPr>
            <a:endParaRPr lang="en-US" sz="300" dirty="0"/>
          </a:p>
          <a:p>
            <a:pPr marL="0" indent="0" algn="ctr">
              <a:lnSpc>
                <a:spcPct val="150000"/>
              </a:lnSpc>
              <a:buNone/>
            </a:pPr>
            <a:r>
              <a:rPr lang="en-US" sz="1700" dirty="0">
                <a:solidFill>
                  <a:srgbClr val="0000FF"/>
                </a:solidFill>
              </a:rPr>
              <a:t>⇒ UAV and detecting UAV systems are becoming more important in the Military</a:t>
            </a:r>
          </a:p>
        </p:txBody>
      </p:sp>
      <p:sp>
        <p:nvSpPr>
          <p:cNvPr id="5" name="TextBox 4">
            <a:extLst>
              <a:ext uri="{FF2B5EF4-FFF2-40B4-BE49-F238E27FC236}">
                <a16:creationId xmlns:a16="http://schemas.microsoft.com/office/drawing/2014/main" id="{E585D0A6-8583-9F9E-9A5D-E6DF93F45076}"/>
              </a:ext>
            </a:extLst>
          </p:cNvPr>
          <p:cNvSpPr txBox="1"/>
          <p:nvPr/>
        </p:nvSpPr>
        <p:spPr>
          <a:xfrm>
            <a:off x="905346" y="3952406"/>
            <a:ext cx="7790797" cy="646331"/>
          </a:xfrm>
          <a:prstGeom prst="rect">
            <a:avLst/>
          </a:prstGeom>
          <a:noFill/>
        </p:spPr>
        <p:txBody>
          <a:bodyPr wrap="square">
            <a:spAutoFit/>
          </a:bodyPr>
          <a:lstStyle/>
          <a:p>
            <a:r>
              <a:rPr kumimoji="0" lang="en" altLang="ko-Kore-KR" sz="850" b="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[1] </a:t>
            </a:r>
            <a:r>
              <a:rPr lang="en-US" altLang="ko-KR" sz="900" dirty="0"/>
              <a:t>S. Rosenberg and J. </a:t>
            </a:r>
            <a:r>
              <a:rPr lang="en-US" altLang="ko-KR" sz="900" dirty="0" err="1"/>
              <a:t>Lukiv</a:t>
            </a:r>
            <a:r>
              <a:rPr lang="en-US" altLang="ko-KR" sz="900" dirty="0"/>
              <a:t>. “Ukraine war: Drone attack on Russian bomber base leaves three dead.” </a:t>
            </a:r>
            <a:r>
              <a:rPr lang="en-US" altLang="ko-KR" sz="900" dirty="0">
                <a:hlinkClick r:id="rId3"/>
              </a:rPr>
              <a:t>https://www.bbc.com/news/world-europe-64092183</a:t>
            </a:r>
            <a:r>
              <a:rPr lang="en-US" altLang="ko-KR" sz="900" dirty="0"/>
              <a:t> (accessed Jan. 11, 2023).</a:t>
            </a:r>
          </a:p>
          <a:p>
            <a:r>
              <a:rPr lang="en" altLang="en-US" sz="850" dirty="0">
                <a:solidFill>
                  <a:srgbClr val="000000"/>
                </a:solidFill>
                <a:latin typeface="Franklin Gothic Medium" panose="020B0603020102020204" pitchFamily="34" charset="0"/>
              </a:rPr>
              <a:t>[2]</a:t>
            </a:r>
            <a:r>
              <a:rPr lang="en-US" altLang="ko-KR" sz="900" dirty="0"/>
              <a:t> J. Kwon and S. </a:t>
            </a:r>
            <a:r>
              <a:rPr lang="en-US" altLang="ko-KR" sz="900" dirty="0" err="1"/>
              <a:t>Jeong</a:t>
            </a:r>
            <a:r>
              <a:rPr lang="en-US" altLang="ko-KR" sz="900" dirty="0"/>
              <a:t>, I. </a:t>
            </a:r>
            <a:r>
              <a:rPr lang="en-US" altLang="ko-KR" sz="900" dirty="0" err="1"/>
              <a:t>Kottasova</a:t>
            </a:r>
            <a:r>
              <a:rPr lang="en-US" altLang="ko-KR" sz="900" dirty="0"/>
              <a:t> and J. Yeung “South Korea fires warning shots after North Korean drones enter its airspace.” </a:t>
            </a:r>
            <a:r>
              <a:rPr lang="en-US" altLang="ko-KR" sz="900" dirty="0">
                <a:hlinkClick r:id="rId4"/>
              </a:rPr>
              <a:t>https://www.cnn.com/2022/12/26/asia/north-korean-drones-south-airspace-intl/index.html</a:t>
            </a:r>
            <a:r>
              <a:rPr lang="en-US" altLang="ko-KR" sz="900" dirty="0"/>
              <a:t> (accessed Jan. 11, 2023).</a:t>
            </a:r>
            <a:endParaRPr lang="ko-Kore-KR" altLang="en-US" sz="850" dirty="0"/>
          </a:p>
        </p:txBody>
      </p:sp>
      <p:sp>
        <p:nvSpPr>
          <p:cNvPr id="6" name="슬라이드 번호 개체 틀 5">
            <a:extLst>
              <a:ext uri="{FF2B5EF4-FFF2-40B4-BE49-F238E27FC236}">
                <a16:creationId xmlns:a16="http://schemas.microsoft.com/office/drawing/2014/main" id="{4E026986-32F6-F4D8-F8A0-4EB148E1F39A}"/>
              </a:ext>
            </a:extLst>
          </p:cNvPr>
          <p:cNvSpPr>
            <a:spLocks noGrp="1"/>
          </p:cNvSpPr>
          <p:nvPr>
            <p:ph type="sldNum" sz="quarter" idx="4"/>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398433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Introduction</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The Approach of Identifying Objects</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471907"/>
            <a:ext cx="7568987" cy="417854"/>
          </a:xfrm>
        </p:spPr>
        <p:txBody>
          <a:bodyPr>
            <a:normAutofit/>
          </a:bodyPr>
          <a:lstStyle/>
          <a:p>
            <a:pPr>
              <a:lnSpc>
                <a:spcPct val="150000"/>
              </a:lnSpc>
            </a:pPr>
            <a:r>
              <a:rPr lang="en" altLang="ko-Kore-KR" sz="1400" dirty="0"/>
              <a:t>2 way to detect object which is far from the camera</a:t>
            </a:r>
          </a:p>
        </p:txBody>
      </p:sp>
      <p:sp>
        <p:nvSpPr>
          <p:cNvPr id="6" name="슬라이드 번호 개체 틀 5">
            <a:extLst>
              <a:ext uri="{FF2B5EF4-FFF2-40B4-BE49-F238E27FC236}">
                <a16:creationId xmlns:a16="http://schemas.microsoft.com/office/drawing/2014/main" id="{4E026986-32F6-F4D8-F8A0-4EB148E1F39A}"/>
              </a:ext>
            </a:extLst>
          </p:cNvPr>
          <p:cNvSpPr>
            <a:spLocks noGrp="1"/>
          </p:cNvSpPr>
          <p:nvPr>
            <p:ph type="sldNum" sz="quarter" idx="4"/>
          </p:nvPr>
        </p:nvSpPr>
        <p:spPr/>
        <p:txBody>
          <a:bodyPr/>
          <a:lstStyle/>
          <a:p>
            <a:fld id="{8A7A6979-0714-4377-B894-6BE4C2D6E202}" type="slidenum">
              <a:rPr lang="en-US" smtClean="0"/>
              <a:pPr/>
              <a:t>7</a:t>
            </a:fld>
            <a:endParaRPr lang="en-US" dirty="0"/>
          </a:p>
        </p:txBody>
      </p:sp>
      <p:sp>
        <p:nvSpPr>
          <p:cNvPr id="9" name="Text Placeholder 3">
            <a:extLst>
              <a:ext uri="{FF2B5EF4-FFF2-40B4-BE49-F238E27FC236}">
                <a16:creationId xmlns:a16="http://schemas.microsoft.com/office/drawing/2014/main" id="{8D5277F2-B685-6E4C-FC84-B0BEE12A2CDB}"/>
              </a:ext>
            </a:extLst>
          </p:cNvPr>
          <p:cNvSpPr txBox="1">
            <a:spLocks/>
          </p:cNvSpPr>
          <p:nvPr/>
        </p:nvSpPr>
        <p:spPr>
          <a:xfrm>
            <a:off x="1057746" y="3538139"/>
            <a:ext cx="7568987" cy="964588"/>
          </a:xfrm>
          <a:prstGeom prst="rect">
            <a:avLst/>
          </a:prstGeom>
        </p:spPr>
        <p:txBody>
          <a:bodyPr vert="horz" lIns="0" tIns="0" rIns="0" bIns="0" rtlCol="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nSpc>
                <a:spcPct val="150000"/>
              </a:lnSpc>
              <a:buFont typeface="Wingdings" charset="2"/>
              <a:buNone/>
            </a:pPr>
            <a:r>
              <a:rPr lang="en-US" sz="1400" dirty="0">
                <a:solidFill>
                  <a:srgbClr val="0000FF"/>
                </a:solidFill>
              </a:rPr>
              <a:t>⇒ Making the distance from the camera to the target to be closer by chasing with drone.</a:t>
            </a:r>
          </a:p>
          <a:p>
            <a:pPr marL="0" indent="0">
              <a:lnSpc>
                <a:spcPct val="150000"/>
              </a:lnSpc>
              <a:buFont typeface="Wingdings" charset="2"/>
              <a:buNone/>
            </a:pPr>
            <a:r>
              <a:rPr lang="en-US" sz="1400" dirty="0">
                <a:solidFill>
                  <a:srgbClr val="0000FF"/>
                </a:solidFill>
              </a:rPr>
              <a:t>     This approach also provides the benefits that utilize combat like self-destructive</a:t>
            </a:r>
          </a:p>
        </p:txBody>
      </p:sp>
      <p:graphicFrame>
        <p:nvGraphicFramePr>
          <p:cNvPr id="5" name="표 6">
            <a:extLst>
              <a:ext uri="{FF2B5EF4-FFF2-40B4-BE49-F238E27FC236}">
                <a16:creationId xmlns:a16="http://schemas.microsoft.com/office/drawing/2014/main" id="{2ECD45D7-FD23-5822-26D2-5ECF0E90317E}"/>
              </a:ext>
            </a:extLst>
          </p:cNvPr>
          <p:cNvGraphicFramePr>
            <a:graphicFrameLocks noGrp="1"/>
          </p:cNvGraphicFramePr>
          <p:nvPr>
            <p:extLst>
              <p:ext uri="{D42A27DB-BD31-4B8C-83A1-F6EECF244321}">
                <p14:modId xmlns:p14="http://schemas.microsoft.com/office/powerpoint/2010/main" val="2515340340"/>
              </p:ext>
            </p:extLst>
          </p:nvPr>
        </p:nvGraphicFramePr>
        <p:xfrm>
          <a:off x="1524000" y="210693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76884212"/>
                    </a:ext>
                  </a:extLst>
                </a:gridCol>
                <a:gridCol w="2032000">
                  <a:extLst>
                    <a:ext uri="{9D8B030D-6E8A-4147-A177-3AD203B41FA5}">
                      <a16:colId xmlns:a16="http://schemas.microsoft.com/office/drawing/2014/main" val="2910312633"/>
                    </a:ext>
                  </a:extLst>
                </a:gridCol>
                <a:gridCol w="2032000">
                  <a:extLst>
                    <a:ext uri="{9D8B030D-6E8A-4147-A177-3AD203B41FA5}">
                      <a16:colId xmlns:a16="http://schemas.microsoft.com/office/drawing/2014/main" val="2060778411"/>
                    </a:ext>
                  </a:extLst>
                </a:gridCol>
              </a:tblGrid>
              <a:tr h="370840">
                <a:tc>
                  <a:txBody>
                    <a:bodyPr/>
                    <a:lstStyle/>
                    <a:p>
                      <a:pPr algn="ctr"/>
                      <a:r>
                        <a:rPr lang="en-US" altLang="ko-Kore-KR" dirty="0">
                          <a:latin typeface="Franklin Gothic Medium" panose="020B0603020102020204" pitchFamily="34" charset="0"/>
                        </a:rPr>
                        <a:t>Ways</a:t>
                      </a:r>
                      <a:endParaRPr lang="ko-Kore-KR" altLang="en-US" dirty="0">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dirty="0">
                          <a:latin typeface="Franklin Gothic Medium" panose="020B0603020102020204" pitchFamily="34" charset="0"/>
                        </a:rPr>
                        <a:t>Pros</a:t>
                      </a:r>
                      <a:endParaRPr lang="ko-Kore-KR" altLang="en-US" dirty="0">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dirty="0">
                          <a:latin typeface="Franklin Gothic Medium" panose="020B0603020102020204" pitchFamily="34" charset="0"/>
                        </a:rPr>
                        <a:t>Cons</a:t>
                      </a:r>
                      <a:endParaRPr lang="ko-Kore-KR" altLang="en-US" dirty="0">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9148308"/>
                  </a:ext>
                </a:extLst>
              </a:tr>
              <a:tr h="370840">
                <a:tc>
                  <a:txBody>
                    <a:bodyPr/>
                    <a:lstStyle/>
                    <a:p>
                      <a:pPr algn="ctr"/>
                      <a:r>
                        <a:rPr lang="en-US" altLang="ko-Kore-KR" b="1" dirty="0">
                          <a:latin typeface="Franklin Gothic Medium" panose="020B0603020102020204" pitchFamily="34" charset="0"/>
                        </a:rPr>
                        <a:t>Using digital zoom</a:t>
                      </a:r>
                      <a:endParaRPr lang="ko-Kore-KR" altLang="en-US" b="1" dirty="0">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dirty="0">
                          <a:solidFill>
                            <a:srgbClr val="0000FF"/>
                          </a:solidFill>
                          <a:latin typeface="Franklin Gothic Medium" panose="020B0603020102020204" pitchFamily="34" charset="0"/>
                        </a:rPr>
                        <a:t>Low cost</a:t>
                      </a:r>
                      <a:endParaRPr lang="ko-Kore-KR" altLang="en-US" dirty="0">
                        <a:solidFill>
                          <a:srgbClr val="0000FF"/>
                        </a:solidFill>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dirty="0">
                          <a:solidFill>
                            <a:srgbClr val="FF0000"/>
                          </a:solidFill>
                          <a:latin typeface="Franklin Gothic Medium" panose="020B0603020102020204" pitchFamily="34" charset="0"/>
                        </a:rPr>
                        <a:t>Losing information</a:t>
                      </a:r>
                      <a:endParaRPr lang="ko-Kore-KR" altLang="en-US" dirty="0">
                        <a:solidFill>
                          <a:srgbClr val="FF0000"/>
                        </a:solidFill>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1754925"/>
                  </a:ext>
                </a:extLst>
              </a:tr>
              <a:tr h="370840">
                <a:tc>
                  <a:txBody>
                    <a:bodyPr/>
                    <a:lstStyle/>
                    <a:p>
                      <a:pPr algn="ctr"/>
                      <a:r>
                        <a:rPr lang="en-US" altLang="ko-Kore-KR" b="1" dirty="0">
                          <a:latin typeface="Franklin Gothic Medium" panose="020B0603020102020204" pitchFamily="34" charset="0"/>
                        </a:rPr>
                        <a:t>Using better camera lens</a:t>
                      </a:r>
                      <a:endParaRPr lang="ko-Kore-KR" altLang="en-US" b="1" dirty="0">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dirty="0">
                          <a:solidFill>
                            <a:srgbClr val="0000FF"/>
                          </a:solidFill>
                          <a:latin typeface="Franklin Gothic Medium" panose="020B0603020102020204" pitchFamily="34" charset="0"/>
                        </a:rPr>
                        <a:t>High accuracy</a:t>
                      </a:r>
                      <a:endParaRPr lang="ko-Kore-KR" altLang="en-US" dirty="0">
                        <a:solidFill>
                          <a:srgbClr val="0000FF"/>
                        </a:solidFill>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dirty="0">
                          <a:solidFill>
                            <a:srgbClr val="FF0000"/>
                          </a:solidFill>
                          <a:latin typeface="Franklin Gothic Medium" panose="020B0603020102020204" pitchFamily="34" charset="0"/>
                        </a:rPr>
                        <a:t>High cost</a:t>
                      </a:r>
                      <a:endParaRPr lang="ko-Kore-KR" altLang="en-US" dirty="0">
                        <a:solidFill>
                          <a:srgbClr val="FF0000"/>
                        </a:solidFill>
                        <a:latin typeface="Franklin Gothic Medium" panose="020B06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899998"/>
                  </a:ext>
                </a:extLst>
              </a:tr>
            </a:tbl>
          </a:graphicData>
        </a:graphic>
      </p:graphicFrame>
    </p:spTree>
    <p:extLst>
      <p:ext uri="{BB962C8B-B14F-4D97-AF65-F5344CB8AC3E}">
        <p14:creationId xmlns:p14="http://schemas.microsoft.com/office/powerpoint/2010/main" val="100280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E700AAFD-5CF2-41E7-7B57-07B9389E8D8B}"/>
              </a:ext>
            </a:extLst>
          </p:cNvPr>
          <p:cNvSpPr>
            <a:spLocks noGrp="1"/>
          </p:cNvSpPr>
          <p:nvPr>
            <p:ph type="ctrTitle"/>
          </p:nvPr>
        </p:nvSpPr>
        <p:spPr>
          <a:xfrm>
            <a:off x="683537" y="332005"/>
            <a:ext cx="7790797" cy="332399"/>
          </a:xfrm>
        </p:spPr>
        <p:txBody>
          <a:bodyPr/>
          <a:lstStyle/>
          <a:p>
            <a:r>
              <a:rPr lang="en-US" altLang="ko-Kore-KR" dirty="0"/>
              <a:t>Introduction</a:t>
            </a:r>
            <a:endParaRPr lang="en-US" dirty="0"/>
          </a:p>
        </p:txBody>
      </p:sp>
      <p:sp>
        <p:nvSpPr>
          <p:cNvPr id="21" name="Subtitle 2">
            <a:extLst>
              <a:ext uri="{FF2B5EF4-FFF2-40B4-BE49-F238E27FC236}">
                <a16:creationId xmlns:a16="http://schemas.microsoft.com/office/drawing/2014/main" id="{03F9B020-D2C8-C45F-1417-F109877CAE29}"/>
              </a:ext>
            </a:extLst>
          </p:cNvPr>
          <p:cNvSpPr>
            <a:spLocks noGrp="1"/>
          </p:cNvSpPr>
          <p:nvPr>
            <p:ph type="subTitle" idx="1"/>
          </p:nvPr>
        </p:nvSpPr>
        <p:spPr>
          <a:xfrm>
            <a:off x="683537" y="1008875"/>
            <a:ext cx="7790797" cy="253916"/>
          </a:xfrm>
        </p:spPr>
        <p:txBody>
          <a:bodyPr/>
          <a:lstStyle/>
          <a:p>
            <a:r>
              <a:rPr lang="en-US" dirty="0"/>
              <a:t>Goal</a:t>
            </a:r>
          </a:p>
        </p:txBody>
      </p:sp>
      <p:sp>
        <p:nvSpPr>
          <p:cNvPr id="22" name="Text Placeholder 3">
            <a:extLst>
              <a:ext uri="{FF2B5EF4-FFF2-40B4-BE49-F238E27FC236}">
                <a16:creationId xmlns:a16="http://schemas.microsoft.com/office/drawing/2014/main" id="{58BD5B22-7013-F6BD-BC5B-C726E7135580}"/>
              </a:ext>
            </a:extLst>
          </p:cNvPr>
          <p:cNvSpPr>
            <a:spLocks noGrp="1"/>
          </p:cNvSpPr>
          <p:nvPr>
            <p:ph type="body" sz="quarter" idx="14"/>
          </p:nvPr>
        </p:nvSpPr>
        <p:spPr>
          <a:xfrm>
            <a:off x="905212" y="1534166"/>
            <a:ext cx="7568987" cy="403475"/>
          </a:xfrm>
        </p:spPr>
        <p:txBody>
          <a:bodyPr>
            <a:normAutofit/>
          </a:bodyPr>
          <a:lstStyle/>
          <a:p>
            <a:r>
              <a:rPr lang="en-US" sz="1400" dirty="0"/>
              <a:t>Making Prediction Based Autopilot Interface for Drone to Object Chasing Using TSPI Data</a:t>
            </a:r>
          </a:p>
        </p:txBody>
      </p:sp>
      <p:sp>
        <p:nvSpPr>
          <p:cNvPr id="25" name="슬라이드 번호 개체 틀 4">
            <a:extLst>
              <a:ext uri="{FF2B5EF4-FFF2-40B4-BE49-F238E27FC236}">
                <a16:creationId xmlns:a16="http://schemas.microsoft.com/office/drawing/2014/main" id="{BBE319D0-BA6D-2656-15EF-EEA2BAA195CB}"/>
              </a:ext>
            </a:extLst>
          </p:cNvPr>
          <p:cNvSpPr>
            <a:spLocks noGrp="1"/>
          </p:cNvSpPr>
          <p:nvPr>
            <p:ph type="sldNum" sz="quarter" idx="4"/>
          </p:nvPr>
        </p:nvSpPr>
        <p:spPr>
          <a:xfrm>
            <a:off x="8474334" y="4635961"/>
            <a:ext cx="365760" cy="274320"/>
          </a:xfrm>
        </p:spPr>
        <p:txBody>
          <a:bodyPr/>
          <a:lstStyle/>
          <a:p>
            <a:fld id="{8A7A6979-0714-4377-B894-6BE4C2D6E202}" type="slidenum">
              <a:rPr lang="en-US" smtClean="0"/>
              <a:pPr/>
              <a:t>8</a:t>
            </a:fld>
            <a:endParaRPr lang="en-US" dirty="0"/>
          </a:p>
        </p:txBody>
      </p:sp>
      <p:pic>
        <p:nvPicPr>
          <p:cNvPr id="5" name="그림 4">
            <a:extLst>
              <a:ext uri="{FF2B5EF4-FFF2-40B4-BE49-F238E27FC236}">
                <a16:creationId xmlns:a16="http://schemas.microsoft.com/office/drawing/2014/main" id="{D4BEBFD0-05C7-EAD3-DF60-38EB0C7A52D1}"/>
              </a:ext>
            </a:extLst>
          </p:cNvPr>
          <p:cNvPicPr>
            <a:picLocks noChangeAspect="1"/>
          </p:cNvPicPr>
          <p:nvPr/>
        </p:nvPicPr>
        <p:blipFill>
          <a:blip r:embed="rId3"/>
          <a:stretch>
            <a:fillRect/>
          </a:stretch>
        </p:blipFill>
        <p:spPr>
          <a:xfrm>
            <a:off x="2788919" y="1788731"/>
            <a:ext cx="3566162" cy="3121550"/>
          </a:xfrm>
          <a:prstGeom prst="rect">
            <a:avLst/>
          </a:prstGeom>
        </p:spPr>
      </p:pic>
    </p:spTree>
    <p:extLst>
      <p:ext uri="{BB962C8B-B14F-4D97-AF65-F5344CB8AC3E}">
        <p14:creationId xmlns:p14="http://schemas.microsoft.com/office/powerpoint/2010/main" val="223030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dirty="0"/>
              <a:t>Introduction</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p:txBody>
          <a:bodyPr/>
          <a:lstStyle/>
          <a:p>
            <a:r>
              <a:rPr lang="en-US" dirty="0"/>
              <a:t>Challenges</a:t>
            </a: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531379"/>
            <a:ext cx="7568987" cy="2527834"/>
          </a:xfrm>
        </p:spPr>
        <p:txBody>
          <a:bodyPr>
            <a:normAutofit lnSpcReduction="10000"/>
          </a:bodyPr>
          <a:lstStyle/>
          <a:p>
            <a:pPr>
              <a:lnSpc>
                <a:spcPct val="120000"/>
              </a:lnSpc>
            </a:pPr>
            <a:r>
              <a:rPr lang="en" altLang="ko-Kore-KR" sz="1400" dirty="0"/>
              <a:t>Improve to get close to the object (chasing algorithm)</a:t>
            </a:r>
          </a:p>
          <a:p>
            <a:pPr lvl="1">
              <a:lnSpc>
                <a:spcPct val="120000"/>
              </a:lnSpc>
            </a:pPr>
            <a:r>
              <a:rPr lang="en" altLang="ko-Kore-KR" dirty="0"/>
              <a:t>- The data communication from drone to object detecting systems exists</a:t>
            </a:r>
          </a:p>
          <a:p>
            <a:pPr lvl="2">
              <a:lnSpc>
                <a:spcPct val="120000"/>
              </a:lnSpc>
            </a:pPr>
            <a:r>
              <a:rPr lang="en" altLang="ko-Kore-KR" dirty="0">
                <a:solidFill>
                  <a:srgbClr val="0000FF"/>
                </a:solidFill>
              </a:rPr>
              <a:t>→ latency </a:t>
            </a:r>
            <a:r>
              <a:rPr lang="en" altLang="ko-Kore-KR" i="1" dirty="0">
                <a:solidFill>
                  <a:srgbClr val="0000FF"/>
                </a:solidFill>
                <a:latin typeface="Times New Roman" panose="02020603050405020304" pitchFamily="18" charset="0"/>
                <a:cs typeface="Times New Roman" panose="02020603050405020304" pitchFamily="18" charset="0"/>
              </a:rPr>
              <a:t>k</a:t>
            </a:r>
            <a:r>
              <a:rPr lang="en" altLang="ko-Kore-KR" dirty="0">
                <a:solidFill>
                  <a:srgbClr val="0000FF"/>
                </a:solidFill>
              </a:rPr>
              <a:t> needs to be considered to get more accuracy with prediction</a:t>
            </a:r>
          </a:p>
          <a:p>
            <a:pPr lvl="2">
              <a:lnSpc>
                <a:spcPct val="120000"/>
              </a:lnSpc>
            </a:pPr>
            <a:endParaRPr lang="en" altLang="ko-Kore-KR" sz="300" dirty="0">
              <a:solidFill>
                <a:srgbClr val="0000FF"/>
              </a:solidFill>
            </a:endParaRPr>
          </a:p>
          <a:p>
            <a:pPr>
              <a:lnSpc>
                <a:spcPct val="120000"/>
              </a:lnSpc>
            </a:pPr>
            <a:r>
              <a:rPr lang="en" altLang="ko-Kore-KR" sz="1400" dirty="0"/>
              <a:t>Prediction model of the drone’s location</a:t>
            </a:r>
            <a:endParaRPr lang="en" altLang="ko-Kore-KR" sz="1400" dirty="0">
              <a:solidFill>
                <a:srgbClr val="C00000"/>
              </a:solidFill>
            </a:endParaRPr>
          </a:p>
          <a:p>
            <a:pPr lvl="1">
              <a:lnSpc>
                <a:spcPct val="120000"/>
              </a:lnSpc>
            </a:pPr>
            <a:r>
              <a:rPr lang="en" altLang="ko-Kore-KR" dirty="0"/>
              <a:t>- It needs systems for predicting the next position</a:t>
            </a:r>
          </a:p>
          <a:p>
            <a:pPr lvl="2">
              <a:lnSpc>
                <a:spcPct val="120000"/>
              </a:lnSpc>
            </a:pPr>
            <a:r>
              <a:rPr lang="en" altLang="ko-Kore-KR" dirty="0">
                <a:solidFill>
                  <a:srgbClr val="0000FF"/>
                </a:solidFill>
              </a:rPr>
              <a:t>→ It is possible to predict by using ML models with historical TSPI</a:t>
            </a:r>
            <a:r>
              <a:rPr lang="en" altLang="ko-Kore-KR" baseline="30000" dirty="0">
                <a:solidFill>
                  <a:srgbClr val="0000FF"/>
                </a:solidFill>
              </a:rPr>
              <a:t>[3]-[5]</a:t>
            </a:r>
          </a:p>
          <a:p>
            <a:pPr lvl="2">
              <a:lnSpc>
                <a:spcPct val="120000"/>
              </a:lnSpc>
            </a:pPr>
            <a:endParaRPr lang="en" altLang="ko-Kore-KR" sz="300" dirty="0">
              <a:solidFill>
                <a:srgbClr val="0000FF"/>
              </a:solidFill>
            </a:endParaRPr>
          </a:p>
          <a:p>
            <a:pPr>
              <a:lnSpc>
                <a:spcPct val="120000"/>
              </a:lnSpc>
            </a:pPr>
            <a:r>
              <a:rPr lang="en" altLang="ko-Kore-KR" dirty="0"/>
              <a:t>The method that the drone goes to the location</a:t>
            </a:r>
            <a:endParaRPr lang="en" altLang="ko-Kore-KR" dirty="0">
              <a:solidFill>
                <a:schemeClr val="bg1"/>
              </a:solidFill>
            </a:endParaRPr>
          </a:p>
          <a:p>
            <a:pPr lvl="2">
              <a:lnSpc>
                <a:spcPct val="120000"/>
              </a:lnSpc>
            </a:pPr>
            <a:r>
              <a:rPr lang="en" altLang="ko-Kore-KR" dirty="0">
                <a:solidFill>
                  <a:srgbClr val="0000FF"/>
                </a:solidFill>
              </a:rPr>
              <a:t>→ System needs the Auto-pilot method</a:t>
            </a:r>
          </a:p>
        </p:txBody>
      </p:sp>
      <p:sp>
        <p:nvSpPr>
          <p:cNvPr id="6" name="슬라이드 번호 개체 틀 5">
            <a:extLst>
              <a:ext uri="{FF2B5EF4-FFF2-40B4-BE49-F238E27FC236}">
                <a16:creationId xmlns:a16="http://schemas.microsoft.com/office/drawing/2014/main" id="{4E026986-32F6-F4D8-F8A0-4EB148E1F39A}"/>
              </a:ext>
            </a:extLst>
          </p:cNvPr>
          <p:cNvSpPr>
            <a:spLocks noGrp="1"/>
          </p:cNvSpPr>
          <p:nvPr>
            <p:ph type="sldNum" sz="quarter" idx="4"/>
          </p:nvPr>
        </p:nvSpPr>
        <p:spPr/>
        <p:txBody>
          <a:bodyPr/>
          <a:lstStyle/>
          <a:p>
            <a:fld id="{8A7A6979-0714-4377-B894-6BE4C2D6E202}" type="slidenum">
              <a:rPr lang="en-US" smtClean="0"/>
              <a:pPr/>
              <a:t>9</a:t>
            </a:fld>
            <a:endParaRPr lang="en-US" dirty="0"/>
          </a:p>
        </p:txBody>
      </p:sp>
      <p:sp>
        <p:nvSpPr>
          <p:cNvPr id="5" name="TextBox 4">
            <a:extLst>
              <a:ext uri="{FF2B5EF4-FFF2-40B4-BE49-F238E27FC236}">
                <a16:creationId xmlns:a16="http://schemas.microsoft.com/office/drawing/2014/main" id="{6B1D5FB1-51E8-893B-185E-FC2D3DA74B6A}"/>
              </a:ext>
            </a:extLst>
          </p:cNvPr>
          <p:cNvSpPr txBox="1"/>
          <p:nvPr/>
        </p:nvSpPr>
        <p:spPr>
          <a:xfrm>
            <a:off x="905346" y="4128911"/>
            <a:ext cx="7790797" cy="484748"/>
          </a:xfrm>
          <a:prstGeom prst="rect">
            <a:avLst/>
          </a:prstGeom>
          <a:noFill/>
        </p:spPr>
        <p:txBody>
          <a:bodyPr wrap="square">
            <a:spAutoFit/>
          </a:bodyPr>
          <a:lstStyle/>
          <a:p>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[3] </a:t>
            </a:r>
            <a:r>
              <a:rPr kumimoji="0" lang="en" altLang="ko-Kore-KR" sz="850" i="0" u="none" strike="noStrike" kern="1200" cap="none" spc="0" normalizeH="0" baseline="0" noProof="0" dirty="0" err="1">
                <a:ln>
                  <a:noFill/>
                </a:ln>
                <a:solidFill>
                  <a:srgbClr val="000000"/>
                </a:solidFill>
                <a:effectLst/>
                <a:uLnTx/>
                <a:uFillTx/>
                <a:latin typeface="Franklin Gothic Medium" panose="020B0603020102020204" pitchFamily="34" charset="0"/>
                <a:ea typeface="+mn-ea"/>
                <a:cs typeface="+mn-cs"/>
              </a:rPr>
              <a:t>Ziyu</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Zhao</a:t>
            </a:r>
            <a:r>
              <a:rPr lang="en" altLang="ko-Kore-KR" sz="850" dirty="0">
                <a:solidFill>
                  <a:srgbClr val="000000"/>
                </a:solidFill>
                <a:latin typeface="Franklin Gothic Medium" panose="020B0603020102020204" pitchFamily="34" charset="0"/>
              </a:rPr>
              <a:t>, et al. A Deep Learning Approach for Aircraft Trajectory Prediction in Pre-Tactical Stage</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2022 5</a:t>
            </a:r>
            <a:r>
              <a:rPr kumimoji="0" lang="en" altLang="ko-Kore-KR" sz="850" i="0" u="none" strike="noStrike" kern="1200" cap="none" spc="0" normalizeH="0" baseline="30000" noProof="0" dirty="0">
                <a:ln>
                  <a:noFill/>
                </a:ln>
                <a:solidFill>
                  <a:srgbClr val="000000"/>
                </a:solidFill>
                <a:effectLst/>
                <a:uLnTx/>
                <a:uFillTx/>
                <a:latin typeface="Franklin Gothic Medium" panose="020B0603020102020204" pitchFamily="34" charset="0"/>
                <a:ea typeface="+mn-ea"/>
                <a:cs typeface="+mn-cs"/>
              </a:rPr>
              <a:t>th</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Int. </a:t>
            </a:r>
            <a:r>
              <a:rPr kumimoji="0" lang="en" altLang="ko-Kore-KR" sz="850" i="0" u="none" strike="noStrike" kern="1200" cap="none" spc="0" normalizeH="0" baseline="0" noProof="0" dirty="0" err="1">
                <a:ln>
                  <a:noFill/>
                </a:ln>
                <a:solidFill>
                  <a:srgbClr val="000000"/>
                </a:solidFill>
                <a:effectLst/>
                <a:uLnTx/>
                <a:uFillTx/>
                <a:latin typeface="Franklin Gothic Medium" panose="020B0603020102020204" pitchFamily="34" charset="0"/>
                <a:ea typeface="+mn-ea"/>
                <a:cs typeface="+mn-cs"/>
              </a:rPr>
              <a:t>Symp</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on Autonomous Systems (ISAS)</a:t>
            </a:r>
          </a:p>
          <a:p>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[4] </a:t>
            </a:r>
            <a:r>
              <a:rPr kumimoji="0" lang="en" altLang="ko-Kore-KR" sz="850" i="0" u="none" strike="noStrike" kern="1200" cap="none" spc="0" normalizeH="0" baseline="0" noProof="0" dirty="0" err="1">
                <a:ln>
                  <a:noFill/>
                </a:ln>
                <a:solidFill>
                  <a:srgbClr val="000000"/>
                </a:solidFill>
                <a:effectLst/>
                <a:uLnTx/>
                <a:uFillTx/>
                <a:latin typeface="Franklin Gothic Medium" panose="020B0603020102020204" pitchFamily="34" charset="0"/>
                <a:ea typeface="+mn-ea"/>
                <a:cs typeface="+mn-cs"/>
              </a:rPr>
              <a:t>Xie</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Lei</a:t>
            </a:r>
            <a:r>
              <a:rPr lang="en" altLang="ko-Kore-KR" sz="850" dirty="0">
                <a:solidFill>
                  <a:srgbClr val="000000"/>
                </a:solidFill>
                <a:latin typeface="Franklin Gothic Medium" panose="020B0603020102020204" pitchFamily="34" charset="0"/>
              </a:rPr>
              <a:t>, et al. UCAV maneuvering trajectory prediction based on PSO-CNN</a:t>
            </a:r>
            <a:r>
              <a:rPr kumimoji="0" lang="en" altLang="ko-Kore-KR" sz="850" i="0" u="none" strike="noStrike" kern="1200" cap="none" spc="0" normalizeH="0" baseline="0" noProof="0" dirty="0">
                <a:ln>
                  <a:noFill/>
                </a:ln>
                <a:solidFill>
                  <a:srgbClr val="000000"/>
                </a:solidFill>
                <a:effectLst/>
                <a:uLnTx/>
                <a:uFillTx/>
                <a:latin typeface="Franklin Gothic Medium" panose="020B0603020102020204" pitchFamily="34" charset="0"/>
                <a:ea typeface="+mn-ea"/>
                <a:cs typeface="+mn-cs"/>
              </a:rPr>
              <a:t>, 2021 Int. Conf. on Computer Engineering and Application (ICCEA)</a:t>
            </a:r>
          </a:p>
          <a:p>
            <a:r>
              <a:rPr lang="en" altLang="ko-Kore-KR" sz="850" dirty="0">
                <a:latin typeface="Franklin Gothic Medium" panose="020B0603020102020204" pitchFamily="34" charset="0"/>
              </a:rPr>
              <a:t>[5] Peng Shu et al. Trajectory prediction of UAV Based on LSTM, 2021 2nd Int. Conf. on Big Data &amp; Artificial Intelligence &amp; Software. Engineering (ICBASE)</a:t>
            </a:r>
            <a:endParaRPr lang="ko-Kore-KR" altLang="en-US" sz="850" dirty="0"/>
          </a:p>
        </p:txBody>
      </p:sp>
    </p:spTree>
    <p:extLst>
      <p:ext uri="{BB962C8B-B14F-4D97-AF65-F5344CB8AC3E}">
        <p14:creationId xmlns:p14="http://schemas.microsoft.com/office/powerpoint/2010/main" val="2681251492"/>
      </p:ext>
    </p:extLst>
  </p:cSld>
  <p:clrMapOvr>
    <a:masterClrMapping/>
  </p:clrMapOvr>
</p:sld>
</file>

<file path=ppt/theme/theme1.xml><?xml version="1.0" encoding="utf-8"?>
<a:theme xmlns:a="http://schemas.openxmlformats.org/drawingml/2006/main" name="Parcel">
  <a:themeElements>
    <a:clrScheme name="Custom 5">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16001</TotalTime>
  <Words>2350</Words>
  <Application>Microsoft Macintosh PowerPoint</Application>
  <PresentationFormat>화면 슬라이드 쇼(16:9)</PresentationFormat>
  <Paragraphs>350</Paragraphs>
  <Slides>29</Slides>
  <Notes>25</Notes>
  <HiddenSlides>0</HiddenSlides>
  <MMClips>1</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29</vt:i4>
      </vt:variant>
    </vt:vector>
  </HeadingPairs>
  <TitlesOfParts>
    <vt:vector size="41" baseType="lpstr">
      <vt:lpstr>Acumin Pro</vt:lpstr>
      <vt:lpstr>Arial</vt:lpstr>
      <vt:lpstr>Calibri</vt:lpstr>
      <vt:lpstr>Cambria Math</vt:lpstr>
      <vt:lpstr>Franklin Gothic Book</vt:lpstr>
      <vt:lpstr>Franklin Gothic Demi Cond</vt:lpstr>
      <vt:lpstr>Franklin Gothic Medium</vt:lpstr>
      <vt:lpstr>Franklin Gothic Medium Cond</vt:lpstr>
      <vt:lpstr>Impact</vt:lpstr>
      <vt:lpstr>Times New Roman</vt:lpstr>
      <vt:lpstr>Wingdings</vt:lpstr>
      <vt:lpstr>Parcel</vt:lpstr>
      <vt:lpstr>Prediction-based Autopilot Interface for Drone to Object Chasing  using Historical TSPI Data</vt:lpstr>
      <vt:lpstr>Contents</vt:lpstr>
      <vt:lpstr>INTRODUCTION</vt:lpstr>
      <vt:lpstr>Introduction</vt:lpstr>
      <vt:lpstr>Introduction</vt:lpstr>
      <vt:lpstr>Introduction</vt:lpstr>
      <vt:lpstr>Introduction</vt:lpstr>
      <vt:lpstr>Introduction</vt:lpstr>
      <vt:lpstr>Introduction</vt:lpstr>
      <vt:lpstr>METHODOLOGY</vt:lpstr>
      <vt:lpstr>Methodology</vt:lpstr>
      <vt:lpstr>Methodology</vt:lpstr>
      <vt:lpstr>Methodology</vt:lpstr>
      <vt:lpstr>Methodology</vt:lpstr>
      <vt:lpstr>Methodology</vt:lpstr>
      <vt:lpstr>EXPERIMENT</vt:lpstr>
      <vt:lpstr>Experiment</vt:lpstr>
      <vt:lpstr>Experiment</vt:lpstr>
      <vt:lpstr>Experiment</vt:lpstr>
      <vt:lpstr>Experiment</vt:lpstr>
      <vt:lpstr>Experiment</vt:lpstr>
      <vt:lpstr>Experiment</vt:lpstr>
      <vt:lpstr>Experiment</vt:lpstr>
      <vt:lpstr>Experiment</vt:lpstr>
      <vt:lpstr>DEMO</vt:lpstr>
      <vt:lpstr>Demo</vt:lpstr>
      <vt:lpstr>CONCLUSION</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박병휘</cp:lastModifiedBy>
  <cp:revision>158</cp:revision>
  <dcterms:created xsi:type="dcterms:W3CDTF">2020-02-06T20:42:06Z</dcterms:created>
  <dcterms:modified xsi:type="dcterms:W3CDTF">2023-02-23T15:41:50Z</dcterms:modified>
  <cp:category/>
</cp:coreProperties>
</file>